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1pPr>
    <a:lvl2pPr marL="0" marR="0" indent="3429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2pPr>
    <a:lvl3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3pPr>
    <a:lvl4pPr marL="0" marR="0" indent="10287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4pPr>
    <a:lvl5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5pPr>
    <a:lvl6pPr marL="0" marR="0" indent="17145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6pPr>
    <a:lvl7pPr marL="0" marR="0" indent="20574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7pPr>
    <a:lvl8pPr marL="0" marR="0" indent="24003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8pPr>
    <a:lvl9pPr marL="0" marR="0" indent="27432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000000">
              <a:alpha val="25000"/>
            </a:srgbClr>
          </a:solidFill>
        </a:fill>
      </a:tcStyle>
    </a:band2H>
    <a:firstCo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def" i="def">
        <a:font>
          <a:latin typeface="Chalkduster"/>
          <a:ea typeface="Chalkduster"/>
          <a:cs typeface="Chalkduster"/>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def" i="def">
        <a:font>
          <a:latin typeface="Chalkduster"/>
          <a:ea typeface="Chalkduster"/>
          <a:cs typeface="Chalkduster"/>
        </a:font>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def" i="def">
        <a:font>
          <a:latin typeface="Chalkduster"/>
          <a:ea typeface="Chalkduster"/>
          <a:cs typeface="Chalkduster"/>
        </a:font>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def" i="def">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def" i="def">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def" i="def">
        <a:font>
          <a:latin typeface="Chalkduster"/>
          <a:ea typeface="Chalkduster"/>
          <a:cs typeface="Chalkduster"/>
        </a:font>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def" i="def">
        <a:font>
          <a:latin typeface="Chalkduster"/>
          <a:ea typeface="Chalkduster"/>
          <a:cs typeface="Chalkduster"/>
        </a:font>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a:latin typeface="Lucida Grande"/>
        <a:ea typeface="Lucida Grande"/>
        <a:cs typeface="Lucida Grande"/>
        <a:sym typeface="Lucida Grande"/>
      </a:defRPr>
    </a:lvl1pPr>
    <a:lvl2pPr indent="228600" defTabSz="457200" latinLnBrk="0">
      <a:defRPr>
        <a:latin typeface="Lucida Grande"/>
        <a:ea typeface="Lucida Grande"/>
        <a:cs typeface="Lucida Grande"/>
        <a:sym typeface="Lucida Grande"/>
      </a:defRPr>
    </a:lvl2pPr>
    <a:lvl3pPr indent="457200" defTabSz="457200" latinLnBrk="0">
      <a:defRPr>
        <a:latin typeface="Lucida Grande"/>
        <a:ea typeface="Lucida Grande"/>
        <a:cs typeface="Lucida Grande"/>
        <a:sym typeface="Lucida Grande"/>
      </a:defRPr>
    </a:lvl3pPr>
    <a:lvl4pPr indent="685800" defTabSz="457200" latinLnBrk="0">
      <a:defRPr>
        <a:latin typeface="Lucida Grande"/>
        <a:ea typeface="Lucida Grande"/>
        <a:cs typeface="Lucida Grande"/>
        <a:sym typeface="Lucida Grande"/>
      </a:defRPr>
    </a:lvl4pPr>
    <a:lvl5pPr indent="914400" defTabSz="457200" latinLnBrk="0">
      <a:defRPr>
        <a:latin typeface="Lucida Grande"/>
        <a:ea typeface="Lucida Grande"/>
        <a:cs typeface="Lucida Grande"/>
        <a:sym typeface="Lucida Grande"/>
      </a:defRPr>
    </a:lvl5pPr>
    <a:lvl6pPr indent="1143000" defTabSz="457200" latinLnBrk="0">
      <a:defRPr>
        <a:latin typeface="Lucida Grande"/>
        <a:ea typeface="Lucida Grande"/>
        <a:cs typeface="Lucida Grande"/>
        <a:sym typeface="Lucida Grande"/>
      </a:defRPr>
    </a:lvl6pPr>
    <a:lvl7pPr indent="1371600" defTabSz="457200" latinLnBrk="0">
      <a:defRPr>
        <a:latin typeface="Lucida Grande"/>
        <a:ea typeface="Lucida Grande"/>
        <a:cs typeface="Lucida Grande"/>
        <a:sym typeface="Lucida Grande"/>
      </a:defRPr>
    </a:lvl7pPr>
    <a:lvl8pPr indent="1600200" defTabSz="457200" latinLnBrk="0">
      <a:defRPr>
        <a:latin typeface="Lucida Grande"/>
        <a:ea typeface="Lucida Grande"/>
        <a:cs typeface="Lucida Grande"/>
        <a:sym typeface="Lucida Grande"/>
      </a:defRPr>
    </a:lvl8pPr>
    <a:lvl9pPr indent="1828800" defTabSz="457200" latinLnBrk="0">
      <a:defRPr>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2565400"/>
            <a:ext cx="10464800" cy="2540000"/>
          </a:xfrm>
          <a:prstGeom prst="rect">
            <a:avLst/>
          </a:prstGeom>
        </p:spPr>
        <p:txBody>
          <a:bodyPr anchor="b"/>
          <a:lstStyle/>
          <a:p>
            <a:pPr/>
            <a:r>
              <a:t>Title Text</a:t>
            </a:r>
          </a:p>
        </p:txBody>
      </p:sp>
      <p:sp>
        <p:nvSpPr>
          <p:cNvPr id="12" name="Shape 12"/>
          <p:cNvSpPr/>
          <p:nvPr>
            <p:ph type="body" sz="quarter" idx="1"/>
          </p:nvPr>
        </p:nvSpPr>
        <p:spPr>
          <a:xfrm>
            <a:off x="1270000" y="5207000"/>
            <a:ext cx="10464800" cy="14605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88" name="Shape 88"/>
          <p:cNvSpPr/>
          <p:nvPr>
            <p:ph type="pic" sz="quarter" idx="13"/>
          </p:nvPr>
        </p:nvSpPr>
        <p:spPr>
          <a:xfrm>
            <a:off x="7124700" y="3073400"/>
            <a:ext cx="4140200" cy="5486400"/>
          </a:xfrm>
          <a:prstGeom prst="rect">
            <a:avLst/>
          </a:prstGeom>
          <a:ln w="9525">
            <a:round/>
          </a:ln>
          <a:effectLst>
            <a:outerShdw sx="100000" sy="100000" kx="0" ky="0" algn="b" rotWithShape="0" blurRad="63500" dist="38100" dir="5400000">
              <a:srgbClr val="000000">
                <a:alpha val="75000"/>
              </a:srgbClr>
            </a:outerShdw>
          </a:effectLst>
        </p:spPr>
        <p:txBody>
          <a:bodyPr lIns="91439" tIns="45719" rIns="91439" bIns="45719" anchor="t"/>
          <a:lstStyle/>
          <a:p>
            <a:pPr/>
          </a:p>
        </p:txBody>
      </p:sp>
      <p:sp>
        <p:nvSpPr>
          <p:cNvPr id="89" name="Shape 89"/>
          <p:cNvSpPr/>
          <p:nvPr>
            <p:ph type="title"/>
          </p:nvPr>
        </p:nvSpPr>
        <p:spPr>
          <a:prstGeom prst="rect">
            <a:avLst/>
          </a:prstGeom>
        </p:spPr>
        <p:txBody>
          <a:bodyPr/>
          <a:lstStyle/>
          <a:p>
            <a:pPr/>
            <a:r>
              <a:t>Title Text</a:t>
            </a:r>
          </a:p>
        </p:txBody>
      </p:sp>
      <p:sp>
        <p:nvSpPr>
          <p:cNvPr id="90" name="Shape 90"/>
          <p:cNvSpPr/>
          <p:nvPr>
            <p:ph type="body" sz="half" idx="1"/>
          </p:nvPr>
        </p:nvSpPr>
        <p:spPr>
          <a:xfrm>
            <a:off x="1270000" y="2946400"/>
            <a:ext cx="51054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91" name="Shape 91"/>
          <p:cNvSpPr/>
          <p:nvPr>
            <p:ph type="sldNum" sz="quarter" idx="2"/>
          </p:nvPr>
        </p:nvSpPr>
        <p:spPr>
          <a:xfrm>
            <a:off x="6337301" y="9258300"/>
            <a:ext cx="329261" cy="390669"/>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p>
            <a:pPr/>
            <a:r>
              <a:t>Title Text</a:t>
            </a:r>
          </a:p>
        </p:txBody>
      </p:sp>
      <p:sp>
        <p:nvSpPr>
          <p:cNvPr id="99" name="Shape 99"/>
          <p:cNvSpPr/>
          <p:nvPr>
            <p:ph type="body" sz="half" idx="1"/>
          </p:nvPr>
        </p:nvSpPr>
        <p:spPr>
          <a:xfrm>
            <a:off x="1270000" y="2946400"/>
            <a:ext cx="51054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07" name="Shape 107"/>
          <p:cNvSpPr/>
          <p:nvPr>
            <p:ph type="title"/>
          </p:nvPr>
        </p:nvSpPr>
        <p:spPr>
          <a:prstGeom prst="rect">
            <a:avLst/>
          </a:prstGeom>
        </p:spPr>
        <p:txBody>
          <a:bodyPr/>
          <a:lstStyle/>
          <a:p>
            <a:pPr/>
            <a:r>
              <a:t>Title Text</a:t>
            </a:r>
          </a:p>
        </p:txBody>
      </p:sp>
      <p:sp>
        <p:nvSpPr>
          <p:cNvPr id="108" name="Shape 108"/>
          <p:cNvSpPr/>
          <p:nvPr>
            <p:ph type="body" sz="quarter" idx="1"/>
          </p:nvPr>
        </p:nvSpPr>
        <p:spPr>
          <a:xfrm>
            <a:off x="7607300" y="2946400"/>
            <a:ext cx="41275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109" name="Shape 10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1270000" y="2946400"/>
            <a:ext cx="10464800" cy="5740400"/>
          </a:xfrm>
          <a:prstGeom prst="rect">
            <a:avLst/>
          </a:prstGeom>
        </p:spPr>
        <p:txBody>
          <a:bodyPr/>
          <a:lstStyle>
            <a:lvl1pPr>
              <a:spcBef>
                <a:spcPts val="3000"/>
              </a:spcBef>
              <a:buBlip>
                <a:blip r:embed="rId2"/>
              </a:buBlip>
            </a:lvl1pPr>
            <a:lvl2pPr>
              <a:spcBef>
                <a:spcPts val="3000"/>
              </a:spcBef>
              <a:buBlip>
                <a:blip r:embed="rId2"/>
              </a:buBlip>
            </a:lvl2pPr>
            <a:lvl3pPr>
              <a:spcBef>
                <a:spcPts val="3000"/>
              </a:spcBef>
              <a:buBlip>
                <a:blip r:embed="rId2"/>
              </a:buBlip>
            </a:lvl3pPr>
            <a:lvl4pPr>
              <a:spcBef>
                <a:spcPts val="3000"/>
              </a:spcBef>
              <a:buBlip>
                <a:blip r:embed="rId2"/>
              </a:buBlip>
            </a:lvl4pPr>
            <a:lvl5pPr>
              <a:spcBef>
                <a:spcPts val="30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a:r>
              <a:t>Title Text</a:t>
            </a:r>
          </a:p>
        </p:txBody>
      </p:sp>
      <p:sp>
        <p:nvSpPr>
          <p:cNvPr id="30" name="Shape 30"/>
          <p:cNvSpPr/>
          <p:nvPr>
            <p:ph type="body" idx="1"/>
          </p:nvPr>
        </p:nvSpPr>
        <p:spPr>
          <a:xfrm>
            <a:off x="1270000" y="2946400"/>
            <a:ext cx="10464800" cy="5740400"/>
          </a:xfrm>
          <a:prstGeom prst="rect">
            <a:avLst/>
          </a:prstGeom>
        </p:spPr>
        <p:txBody>
          <a:bodyPr numCol="2" spcCol="523240" anchor="t"/>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8" name="Shape 38"/>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6" name="Shape 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a:r>
              <a:t>Title Text</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1" name="Shape 61"/>
          <p:cNvSpPr/>
          <p:nvPr>
            <p:ph type="title"/>
          </p:nvPr>
        </p:nvSpPr>
        <p:spPr>
          <a:xfrm>
            <a:off x="1270000" y="3606800"/>
            <a:ext cx="10464800" cy="2540000"/>
          </a:xfrm>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69" name="Shape 69"/>
          <p:cNvSpPr/>
          <p:nvPr>
            <p:ph type="pic" sz="quarter" idx="13"/>
          </p:nvPr>
        </p:nvSpPr>
        <p:spPr>
          <a:xfrm>
            <a:off x="3771900" y="2673350"/>
            <a:ext cx="5461000" cy="4127500"/>
          </a:xfrm>
          <a:prstGeom prst="rect">
            <a:avLst/>
          </a:prstGeom>
          <a:ln w="9525">
            <a:round/>
          </a:ln>
          <a:effectLst>
            <a:outerShdw sx="100000" sy="100000" kx="0" ky="0" algn="b" rotWithShape="0" blurRad="63500" dist="38100" dir="5400000">
              <a:srgbClr val="000000">
                <a:alpha val="75000"/>
              </a:srgbClr>
            </a:outerShdw>
          </a:effectLst>
        </p:spPr>
        <p:txBody>
          <a:bodyPr lIns="91439" tIns="45719" rIns="91439" bIns="45719" anchor="t"/>
          <a:lstStyle/>
          <a:p>
            <a:pPr/>
          </a:p>
        </p:txBody>
      </p:sp>
      <p:sp>
        <p:nvSpPr>
          <p:cNvPr id="70" name="Shape 70"/>
          <p:cNvSpPr/>
          <p:nvPr>
            <p:ph type="title"/>
          </p:nvPr>
        </p:nvSpPr>
        <p:spPr>
          <a:xfrm>
            <a:off x="1270000" y="7366000"/>
            <a:ext cx="10464800" cy="1828800"/>
          </a:xfrm>
          <a:prstGeom prst="rect">
            <a:avLst/>
          </a:prstGeom>
        </p:spPr>
        <p:txBody>
          <a:bodyPr/>
          <a:lstStyle/>
          <a:p>
            <a:pPr/>
            <a:r>
              <a:t>Title Text</a:t>
            </a:r>
          </a:p>
        </p:txBody>
      </p:sp>
      <p:sp>
        <p:nvSpPr>
          <p:cNvPr id="71" name="Shape 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78" name="Shape 78"/>
          <p:cNvSpPr/>
          <p:nvPr>
            <p:ph type="pic" sz="quarter" idx="13"/>
          </p:nvPr>
        </p:nvSpPr>
        <p:spPr>
          <a:xfrm>
            <a:off x="7124700" y="2133600"/>
            <a:ext cx="4140200" cy="5486400"/>
          </a:xfrm>
          <a:prstGeom prst="rect">
            <a:avLst/>
          </a:prstGeom>
          <a:ln w="9525">
            <a:round/>
          </a:ln>
          <a:effectLst>
            <a:outerShdw sx="100000" sy="100000" kx="0" ky="0" algn="b" rotWithShape="0" blurRad="63500" dist="38100" dir="5400000">
              <a:srgbClr val="000000">
                <a:alpha val="75000"/>
              </a:srgbClr>
            </a:outerShdw>
          </a:effectLst>
        </p:spPr>
        <p:txBody>
          <a:bodyPr lIns="91439" tIns="45719" rIns="91439" bIns="45719" anchor="t"/>
          <a:lstStyle/>
          <a:p>
            <a:pPr/>
          </a:p>
        </p:txBody>
      </p:sp>
      <p:sp>
        <p:nvSpPr>
          <p:cNvPr id="79" name="Shape 79"/>
          <p:cNvSpPr/>
          <p:nvPr>
            <p:ph type="title"/>
          </p:nvPr>
        </p:nvSpPr>
        <p:spPr>
          <a:xfrm>
            <a:off x="596900" y="1790700"/>
            <a:ext cx="6032500" cy="3048000"/>
          </a:xfrm>
          <a:prstGeom prst="rect">
            <a:avLst/>
          </a:prstGeom>
        </p:spPr>
        <p:txBody>
          <a:bodyPr anchor="b"/>
          <a:lstStyle>
            <a:lvl1pPr>
              <a:defRPr sz="6000"/>
            </a:lvl1pPr>
          </a:lstStyle>
          <a:p>
            <a:pPr/>
            <a:r>
              <a:t>Title Text</a:t>
            </a:r>
          </a:p>
        </p:txBody>
      </p:sp>
      <p:sp>
        <p:nvSpPr>
          <p:cNvPr id="80" name="Shape 80"/>
          <p:cNvSpPr/>
          <p:nvPr>
            <p:ph type="body" sz="quarter" idx="1"/>
          </p:nvPr>
        </p:nvSpPr>
        <p:spPr>
          <a:xfrm>
            <a:off x="596900" y="4940300"/>
            <a:ext cx="6032500" cy="30480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1" name="Shape 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hape 4"/>
          <p:cNvSpPr/>
          <p:nvPr>
            <p:ph type="sldNum" sz="quarter" idx="2"/>
          </p:nvPr>
        </p:nvSpPr>
        <p:spPr>
          <a:xfrm>
            <a:off x="6337300" y="9258300"/>
            <a:ext cx="329261" cy="390669"/>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1pPr>
      <a:lvl2pPr marL="0" marR="0" indent="2286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2pPr>
      <a:lvl3pPr marL="0" marR="0" indent="4572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3pPr>
      <a:lvl4pPr marL="0" marR="0" indent="6858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4pPr>
      <a:lvl5pPr marL="0" marR="0" indent="9144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9pPr>
    </p:titleStyle>
    <p:bodyStyle>
      <a:lvl1pPr marL="8936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1pPr>
      <a:lvl2pPr marL="14397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2pPr>
      <a:lvl3pPr marL="19731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3pPr>
      <a:lvl4pPr marL="25446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4pPr>
      <a:lvl5pPr marL="31288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5pPr>
      <a:lvl6pPr marL="34844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6pPr>
      <a:lvl7pPr marL="38400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7pPr>
      <a:lvl8pPr marL="41956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8pPr>
      <a:lvl9pPr marL="45512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1pPr>
      <a:lvl2pPr marL="0" marR="0" indent="2286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2pPr>
      <a:lvl3pPr marL="0" marR="0" indent="4572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3pPr>
      <a:lvl4pPr marL="0" marR="0" indent="6858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4pPr>
      <a:lvl5pPr marL="0" marR="0" indent="9144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5pPr>
      <a:lvl6pPr marL="0" marR="0" indent="11430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6pPr>
      <a:lvl7pPr marL="0" marR="0" indent="13716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7pPr>
      <a:lvl8pPr marL="0" marR="0" indent="16002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8pPr>
      <a:lvl9pPr marL="0" marR="0" indent="18288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3.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4.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5.jpe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6.jpe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7.jpe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ctrTitle"/>
          </p:nvPr>
        </p:nvSpPr>
        <p:spPr>
          <a:prstGeom prst="rect">
            <a:avLst/>
          </a:prstGeom>
        </p:spPr>
        <p:txBody>
          <a:bodyPr/>
          <a:lstStyle/>
          <a:p>
            <a:pPr/>
            <a:r>
              <a:t>Detoxification</a:t>
            </a:r>
          </a:p>
        </p:txBody>
      </p:sp>
      <p:sp>
        <p:nvSpPr>
          <p:cNvPr id="119" name="Shape 119"/>
          <p:cNvSpPr/>
          <p:nvPr>
            <p:ph type="subTitle" sz="quarter" idx="1"/>
          </p:nvPr>
        </p:nvSpPr>
        <p:spPr>
          <a:prstGeom prst="rect">
            <a:avLst/>
          </a:prstGeom>
        </p:spPr>
        <p:txBody>
          <a:bodyPr/>
          <a:lstStyle/>
          <a:p>
            <a:pPr/>
            <a:r>
              <a:t>Semester 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nvSpPr>
        <p:spPr>
          <a:xfrm>
            <a:off x="4049513" y="647700"/>
            <a:ext cx="4915659" cy="163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lvl1pPr>
          </a:lstStyle>
          <a:p>
            <a:pPr/>
            <a:r>
              <a:t>Spirulina</a:t>
            </a:r>
          </a:p>
        </p:txBody>
      </p:sp>
      <p:pic>
        <p:nvPicPr>
          <p:cNvPr id="170" name="Organic-Spirulina-1lb_F.png"/>
          <p:cNvPicPr>
            <a:picLocks noChangeAspect="1"/>
          </p:cNvPicPr>
          <p:nvPr/>
        </p:nvPicPr>
        <p:blipFill>
          <a:blip r:embed="rId2">
            <a:extLst/>
          </a:blip>
          <a:stretch>
            <a:fillRect/>
          </a:stretch>
        </p:blipFill>
        <p:spPr>
          <a:xfrm>
            <a:off x="215900" y="2762859"/>
            <a:ext cx="6350001" cy="6089042"/>
          </a:xfrm>
          <a:prstGeom prst="rect">
            <a:avLst/>
          </a:prstGeom>
          <a:ln w="88900">
            <a:miter lim="400000"/>
          </a:ln>
        </p:spPr>
      </p:pic>
      <p:pic>
        <p:nvPicPr>
          <p:cNvPr id="171" name="PHP-Spirulina-1lb.png"/>
          <p:cNvPicPr>
            <a:picLocks noChangeAspect="1"/>
          </p:cNvPicPr>
          <p:nvPr/>
        </p:nvPicPr>
        <p:blipFill>
          <a:blip r:embed="rId3">
            <a:extLst/>
          </a:blip>
          <a:stretch>
            <a:fillRect/>
          </a:stretch>
        </p:blipFill>
        <p:spPr>
          <a:xfrm>
            <a:off x="7010400" y="2980668"/>
            <a:ext cx="5041901" cy="5655332"/>
          </a:xfrm>
          <a:prstGeom prst="rect">
            <a:avLst/>
          </a:prstGeom>
          <a:ln w="889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3" name="Organic-Spirulina-1lb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174" name="Shape 174"/>
          <p:cNvSpPr/>
          <p:nvPr/>
        </p:nvSpPr>
        <p:spPr>
          <a:xfrm>
            <a:off x="832174" y="4100830"/>
            <a:ext cx="11315701"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a:ea typeface="Myriad Pro"/>
                <a:cs typeface="Myriad Pro"/>
                <a:sym typeface="Myriad Pro"/>
              </a:defRPr>
            </a:pPr>
            <a:r>
              <a:rPr>
                <a:latin typeface="Myriad Pro Semibold"/>
                <a:ea typeface="Myriad Pro Semibold"/>
                <a:cs typeface="Myriad Pro Semibold"/>
                <a:sym typeface="Myriad Pro Semibold"/>
              </a:rPr>
              <a:t>What it is:</a:t>
            </a:r>
            <a:r>
              <a:t> A cyanobacterium of the genus </a:t>
            </a:r>
            <a:r>
              <a:rPr i="1"/>
              <a:t>Spirulina</a:t>
            </a:r>
            <a:r>
              <a:t>, it is a unique alga with abundant nutrients and pigments that grows in semi-brackish water.</a:t>
            </a:r>
          </a:p>
        </p:txBody>
      </p:sp>
      <p:sp>
        <p:nvSpPr>
          <p:cNvPr id="175" name="Shape 175"/>
          <p:cNvSpPr/>
          <p:nvPr/>
        </p:nvSpPr>
        <p:spPr>
          <a:xfrm>
            <a:off x="4459135" y="837912"/>
            <a:ext cx="3715320"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Spirulina</a:t>
            </a:r>
          </a:p>
        </p:txBody>
      </p:sp>
      <p:sp>
        <p:nvSpPr>
          <p:cNvPr id="176" name="Shape 176"/>
          <p:cNvSpPr/>
          <p:nvPr/>
        </p:nvSpPr>
        <p:spPr>
          <a:xfrm>
            <a:off x="993847" y="6151880"/>
            <a:ext cx="11023601"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Semibold"/>
                <a:ea typeface="Myriad Pro Semibold"/>
                <a:cs typeface="Myriad Pro Semibold"/>
                <a:sym typeface="Myriad Pro Semibold"/>
              </a:defRPr>
            </a:pPr>
            <a:r>
              <a:t>Benefits:</a:t>
            </a:r>
            <a:endParaRPr>
              <a:latin typeface="Myriad Pro"/>
              <a:ea typeface="Myriad Pro"/>
              <a:cs typeface="Myriad Pro"/>
              <a:sym typeface="Myriad Pro"/>
            </a:endParaRP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Can help increase endurance and stamina</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Is a rich source of carotenoids</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May reduce cravings and appetite</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May support healthy immune function</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Can help promote healthy cholesterol levels and cardiovascular function</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8" name="Organic-Spirulina-1lb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179" name="Shape 179"/>
          <p:cNvSpPr/>
          <p:nvPr/>
        </p:nvSpPr>
        <p:spPr>
          <a:xfrm>
            <a:off x="4459135" y="837912"/>
            <a:ext cx="3715320"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Spirulina</a:t>
            </a:r>
          </a:p>
        </p:txBody>
      </p:sp>
      <p:sp>
        <p:nvSpPr>
          <p:cNvPr id="180" name="Shape 180"/>
          <p:cNvSpPr/>
          <p:nvPr/>
        </p:nvSpPr>
        <p:spPr>
          <a:xfrm>
            <a:off x="570030" y="3746499"/>
            <a:ext cx="11849101" cy="601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Believed to have been a staple in the ancient Aztec diet, today Organic Spirulina is considered one of the most nutrient-dense foods on the planet. The highest quality blue-green algae available, PHP`s Organic Spirulina is grown in a scientifically controlled environment, which allows us to guarantee there is no superior spirulina on the planet! Well known as an excellent source of easily digestible protein, our Organic Spirulina contains 100-plus health-promoting nutrients, including vitamin E, vegetarian B12, iron, calcium, protein, vitamins, minerals, all 9 essential amino acids, and chlorophyll. An excellent source of the rare but important fatty acid GLA, Organic Spirulina is also superabundant in antioxidants. No wonder it`s a favorite food of athletes, who use it for bodybuilding, energy and endurance. It is available in powder and tablets. Scientific studies at UC Davis show that Organic Spirulina may be the most potent immune boosting food ever studied. After only 2 weeks, gamma interferon and interleukin levels increased by up to 10 times. These are essential for the body to battle a wide variety of cellular imbalances. Our organic Spirulina is grown in closely monitored conditions in China in salt water.</a:t>
            </a:r>
          </a:p>
        </p:txBody>
      </p:sp>
      <p:sp>
        <p:nvSpPr>
          <p:cNvPr id="181" name="Shape 181"/>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3" name="Organic-Spirulina-1lb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184" name="Shape 184"/>
          <p:cNvSpPr/>
          <p:nvPr/>
        </p:nvSpPr>
        <p:spPr>
          <a:xfrm>
            <a:off x="4459135" y="837912"/>
            <a:ext cx="3715320"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Spirulina</a:t>
            </a:r>
          </a:p>
        </p:txBody>
      </p:sp>
      <p:sp>
        <p:nvSpPr>
          <p:cNvPr id="185" name="Shape 185"/>
          <p:cNvSpPr/>
          <p:nvPr/>
        </p:nvSpPr>
        <p:spPr>
          <a:xfrm>
            <a:off x="570030" y="3467100"/>
            <a:ext cx="11849101" cy="675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Various types of kelp and other sea plants have been used traditionally by coastal societies for centuries, the use of Spirulina as a food is a rather different story. Although its scientific documentation as a "superfood" did not occur until the 20th century, its first use was actually 200 years prior to that when a severe drought hit the South American continent. Facing starvation the indigenous people gathered green algae from tidal pools that were rapidly reproducing in the mid summer`s heat. It was not until World War II, however, when facing an embargo that the Japanese government created the Society for the Study of Algae. After intensive research two strains were found to have the perfect complement of protein, carbohydrates, minerals and essential fatty acids necessary to support human life. These were called Chlorella (grown in fresh water) and Spirulina (grown in salt water). A brilliant scientist named Dr. Hiroshi Nakamura then created unique aqua (water) culture models capable of producing many tons of this life giving superfood. After the war the project continued and Dr. Nakamura traveled to the United States to share his discovery with another brilliant phyco-biologist (sea plant biologist) named Dr. Christopher Hills. Together they planted the seeds of research over 30 years ago that have resulted in spirulina taking its place among the most powerful health promoting foods on earth.</a:t>
            </a:r>
          </a:p>
        </p:txBody>
      </p:sp>
      <p:sp>
        <p:nvSpPr>
          <p:cNvPr id="186" name="Shape 186"/>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8" name="Organic-Spirulina-1lb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189" name="Shape 189"/>
          <p:cNvSpPr/>
          <p:nvPr/>
        </p:nvSpPr>
        <p:spPr>
          <a:xfrm>
            <a:off x="4459135" y="837912"/>
            <a:ext cx="3715320"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Spirulina</a:t>
            </a:r>
          </a:p>
        </p:txBody>
      </p:sp>
      <p:sp>
        <p:nvSpPr>
          <p:cNvPr id="190" name="Shape 190"/>
          <p:cNvSpPr/>
          <p:nvPr/>
        </p:nvSpPr>
        <p:spPr>
          <a:xfrm>
            <a:off x="570030" y="4133850"/>
            <a:ext cx="11849101" cy="1231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Vitamin B-12.</a:t>
            </a:r>
            <a:r>
              <a:t> It`s two to six times richer than the nearest rival, raw beef liver. B-12 is practically a synonym for high energy.</a:t>
            </a:r>
          </a:p>
        </p:txBody>
      </p:sp>
      <p:sp>
        <p:nvSpPr>
          <p:cNvPr id="191" name="Shape 191"/>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192" name="Shape 192"/>
          <p:cNvSpPr/>
          <p:nvPr/>
        </p:nvSpPr>
        <p:spPr>
          <a:xfrm>
            <a:off x="571500" y="5123180"/>
            <a:ext cx="11849100" cy="7772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Bio-chelated Organic Iron</a:t>
            </a:r>
            <a:r>
              <a:t>, which is completely nontoxic. It`s 58 times richer than raw spinach and 28 times richer than raw beef liver!</a:t>
            </a:r>
          </a:p>
        </p:txBody>
      </p:sp>
      <p:sp>
        <p:nvSpPr>
          <p:cNvPr id="193" name="Shape 193"/>
          <p:cNvSpPr/>
          <p:nvPr/>
        </p:nvSpPr>
        <p:spPr>
          <a:xfrm>
            <a:off x="571500" y="6223000"/>
            <a:ext cx="11849100" cy="1231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Vitamin E.</a:t>
            </a:r>
            <a:r>
              <a:t> It`s 3 times richer than raw wheat germ and its biological activity is 49% greater than synthetic vitamin E.</a:t>
            </a:r>
          </a:p>
        </p:txBody>
      </p:sp>
      <p:sp>
        <p:nvSpPr>
          <p:cNvPr id="194" name="Shape 194"/>
          <p:cNvSpPr/>
          <p:nvPr/>
        </p:nvSpPr>
        <p:spPr>
          <a:xfrm>
            <a:off x="1587499" y="3573780"/>
            <a:ext cx="5721707" cy="7772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tabLst>
                <a:tab pos="139700" algn="l"/>
                <a:tab pos="457200" algn="l"/>
              </a:tabLst>
              <a:defRPr sz="2400">
                <a:latin typeface="Myriad Pro"/>
                <a:ea typeface="Myriad Pro"/>
                <a:cs typeface="Myriad Pro"/>
                <a:sym typeface="Myriad Pro"/>
              </a:defRPr>
            </a:lvl1pPr>
          </a:lstStyle>
          <a:p>
            <a:pPr/>
            <a:r>
              <a:t>Spirulina is Nature`s Richest Food Source of:</a:t>
            </a:r>
          </a:p>
        </p:txBody>
      </p:sp>
      <p:sp>
        <p:nvSpPr>
          <p:cNvPr id="195" name="Shape 195"/>
          <p:cNvSpPr/>
          <p:nvPr/>
        </p:nvSpPr>
        <p:spPr>
          <a:xfrm>
            <a:off x="571500" y="7383780"/>
            <a:ext cx="11849100"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Beta-Carotene</a:t>
            </a:r>
            <a:r>
              <a:t> (Pro Vitamin A). It`s 25 times richer than raw carrots. Unlike the preformed vitamin A of synthetics and fish liver oils, beta-carotene is completely nontoxic even in mega doses.</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7" name="Organic-Spirulina-1lb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198" name="Shape 198"/>
          <p:cNvSpPr/>
          <p:nvPr/>
        </p:nvSpPr>
        <p:spPr>
          <a:xfrm>
            <a:off x="4459135" y="837912"/>
            <a:ext cx="3715320"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Spirulina</a:t>
            </a:r>
          </a:p>
        </p:txBody>
      </p:sp>
      <p:sp>
        <p:nvSpPr>
          <p:cNvPr id="199" name="Shape 199"/>
          <p:cNvSpPr/>
          <p:nvPr/>
        </p:nvSpPr>
        <p:spPr>
          <a:xfrm>
            <a:off x="570030" y="4145280"/>
            <a:ext cx="11849101" cy="151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Antioxidants.</a:t>
            </a:r>
            <a:r>
              <a:t> It contains a spectrum of every natural antioxidant known, including: the antioxidant vitamins B-1 and B-6; the minerals zinc, manganese and copper; the amino acid methionine; and the super antioxidants beta-carotene, vitamin E and trace element selenium.</a:t>
            </a:r>
          </a:p>
        </p:txBody>
      </p:sp>
      <p:sp>
        <p:nvSpPr>
          <p:cNvPr id="200" name="Shape 200"/>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201" name="Shape 201"/>
          <p:cNvSpPr/>
          <p:nvPr/>
        </p:nvSpPr>
        <p:spPr>
          <a:xfrm>
            <a:off x="571500" y="5986780"/>
            <a:ext cx="11849100" cy="151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Gamma Linolenic Acid (GLA).</a:t>
            </a:r>
            <a:r>
              <a:t> Its oils are 3 times richer in GLA than evening primrose oil. Studies have indicated that GLA helps lower blood cholesterol and high blood pressure and eases such conditions as arthritis, premenstrual pain, eczema and other skin conditions.</a:t>
            </a:r>
          </a:p>
        </p:txBody>
      </p:sp>
      <p:sp>
        <p:nvSpPr>
          <p:cNvPr id="202" name="Shape 202"/>
          <p:cNvSpPr/>
          <p:nvPr/>
        </p:nvSpPr>
        <p:spPr>
          <a:xfrm>
            <a:off x="571500" y="7829550"/>
            <a:ext cx="11849100"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Chlorophyll</a:t>
            </a:r>
            <a:r>
              <a:t> - many times richer than alfalfa or wheat grass!</a:t>
            </a:r>
          </a:p>
        </p:txBody>
      </p:sp>
      <p:sp>
        <p:nvSpPr>
          <p:cNvPr id="203" name="Shape 203"/>
          <p:cNvSpPr/>
          <p:nvPr/>
        </p:nvSpPr>
        <p:spPr>
          <a:xfrm>
            <a:off x="1587499" y="3573780"/>
            <a:ext cx="5721707" cy="7772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tabLst>
                <a:tab pos="139700" algn="l"/>
                <a:tab pos="457200" algn="l"/>
              </a:tabLst>
              <a:defRPr sz="2400">
                <a:latin typeface="Myriad Pro"/>
                <a:ea typeface="Myriad Pro"/>
                <a:cs typeface="Myriad Pro"/>
                <a:sym typeface="Myriad Pro"/>
              </a:defRPr>
            </a:lvl1pPr>
          </a:lstStyle>
          <a:p>
            <a:pPr/>
            <a:r>
              <a:t>Spirulina is Nature`s Richest Food Source of:</a:t>
            </a:r>
          </a:p>
        </p:txBody>
      </p:sp>
      <p:sp>
        <p:nvSpPr>
          <p:cNvPr id="204" name="Shape 204"/>
          <p:cNvSpPr/>
          <p:nvPr/>
        </p:nvSpPr>
        <p:spPr>
          <a:xfrm>
            <a:off x="571500" y="8634730"/>
            <a:ext cx="11849100" cy="7772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Complete High-Biological Value Protein:</a:t>
            </a:r>
            <a:r>
              <a:t> Spirulina - 60-70%, Soybeans - 30-35%, Beef - 18-22%, Eggs - 12-16%, Tofu - 8%, Milk - 3%</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6" name="White-American-Ginseng_240ml_F.png"/>
          <p:cNvPicPr>
            <a:picLocks noChangeAspect="1"/>
          </p:cNvPicPr>
          <p:nvPr/>
        </p:nvPicPr>
        <p:blipFill>
          <a:blip r:embed="rId2">
            <a:extLst/>
          </a:blip>
          <a:stretch>
            <a:fillRect/>
          </a:stretch>
        </p:blipFill>
        <p:spPr>
          <a:xfrm>
            <a:off x="0" y="2623158"/>
            <a:ext cx="6350001" cy="6089043"/>
          </a:xfrm>
          <a:prstGeom prst="rect">
            <a:avLst/>
          </a:prstGeom>
          <a:ln w="88900">
            <a:miter lim="400000"/>
          </a:ln>
        </p:spPr>
      </p:pic>
      <p:sp>
        <p:nvSpPr>
          <p:cNvPr id="207" name="Shape 207"/>
          <p:cNvSpPr/>
          <p:nvPr/>
        </p:nvSpPr>
        <p:spPr>
          <a:xfrm>
            <a:off x="11245" y="679450"/>
            <a:ext cx="12992101" cy="157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200"/>
            </a:lvl1pPr>
          </a:lstStyle>
          <a:p>
            <a:pPr/>
            <a:r>
              <a:t>White American Ginseng</a:t>
            </a:r>
          </a:p>
        </p:txBody>
      </p:sp>
      <p:pic>
        <p:nvPicPr>
          <p:cNvPr id="208" name="PHP-White-American-Ginseng-8oz.png"/>
          <p:cNvPicPr>
            <a:picLocks noChangeAspect="1"/>
          </p:cNvPicPr>
          <p:nvPr/>
        </p:nvPicPr>
        <p:blipFill>
          <a:blip r:embed="rId3">
            <a:extLst/>
          </a:blip>
          <a:stretch>
            <a:fillRect/>
          </a:stretch>
        </p:blipFill>
        <p:spPr>
          <a:xfrm>
            <a:off x="5689600" y="4203700"/>
            <a:ext cx="5791200" cy="3860800"/>
          </a:xfrm>
          <a:prstGeom prst="rect">
            <a:avLst/>
          </a:prstGeom>
          <a:ln w="889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0" name="White-American-Ginseng_240ml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211" name="Shape 211"/>
          <p:cNvSpPr/>
          <p:nvPr/>
        </p:nvSpPr>
        <p:spPr>
          <a:xfrm>
            <a:off x="832174" y="3624580"/>
            <a:ext cx="11315701" cy="151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a:ea typeface="Myriad Pro"/>
                <a:cs typeface="Myriad Pro"/>
                <a:sym typeface="Myriad Pro"/>
              </a:defRPr>
            </a:pPr>
            <a:r>
              <a:rPr>
                <a:latin typeface="Myriad Pro Semibold"/>
                <a:ea typeface="Myriad Pro Semibold"/>
                <a:cs typeface="Myriad Pro Semibold"/>
                <a:sym typeface="Myriad Pro Semibold"/>
              </a:rPr>
              <a:t>What it is:</a:t>
            </a:r>
            <a:r>
              <a:t> The master herb of Chinese medicine and used widely in Native American medicine, this herb has been used for centuries for its impressive ability to revitalize and restore balance in the body, as well as for its potential life extending properties.</a:t>
            </a:r>
          </a:p>
        </p:txBody>
      </p:sp>
      <p:sp>
        <p:nvSpPr>
          <p:cNvPr id="212" name="Shape 212"/>
          <p:cNvSpPr/>
          <p:nvPr/>
        </p:nvSpPr>
        <p:spPr>
          <a:xfrm>
            <a:off x="2092639" y="932152"/>
            <a:ext cx="8448308" cy="10693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White American Ginseng</a:t>
            </a:r>
          </a:p>
        </p:txBody>
      </p:sp>
      <p:sp>
        <p:nvSpPr>
          <p:cNvPr id="213" name="Shape 213"/>
          <p:cNvSpPr/>
          <p:nvPr/>
        </p:nvSpPr>
        <p:spPr>
          <a:xfrm>
            <a:off x="993847" y="5758180"/>
            <a:ext cx="11023601"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Semibold"/>
                <a:ea typeface="Myriad Pro Semibold"/>
                <a:cs typeface="Myriad Pro Semibold"/>
                <a:sym typeface="Myriad Pro Semibold"/>
              </a:defRPr>
            </a:pPr>
            <a:r>
              <a:t>Benefits:</a:t>
            </a:r>
            <a:endParaRPr>
              <a:latin typeface="Myriad Pro"/>
              <a:ea typeface="Myriad Pro"/>
              <a:cs typeface="Myriad Pro"/>
              <a:sym typeface="Myriad Pro"/>
            </a:endParaRP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Can support healthy responses to physical and psychological stress</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May support healthy blood glucose levels</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Can support healthy cholesterol levels and cardiovascular function</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May help improve memory</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Is considered better for women`s health issues than Chinese </a:t>
            </a:r>
            <a:r>
              <a:t>or red</a:t>
            </a:r>
            <a:r>
              <a:t> ginseng</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5" name="White-American-Ginseng_240ml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216" name="Shape 216"/>
          <p:cNvSpPr/>
          <p:nvPr/>
        </p:nvSpPr>
        <p:spPr>
          <a:xfrm>
            <a:off x="2092639" y="932152"/>
            <a:ext cx="8448308" cy="10693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White American Ginseng</a:t>
            </a:r>
          </a:p>
        </p:txBody>
      </p:sp>
      <p:sp>
        <p:nvSpPr>
          <p:cNvPr id="217" name="Shape 217"/>
          <p:cNvSpPr/>
          <p:nvPr/>
        </p:nvSpPr>
        <p:spPr>
          <a:xfrm>
            <a:off x="570030" y="4170680"/>
            <a:ext cx="11849101"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White American Ginseng is recognized internationally as the ginseng of choice. Our White American Ginseng contains at least 28 active gensenosides, all pure, including calming and stimulating elements that promote energy without jitters. When taken, the body knows where its healing properties are most needed to maximize its calming, energizing balance.</a:t>
            </a:r>
          </a:p>
        </p:txBody>
      </p:sp>
      <p:sp>
        <p:nvSpPr>
          <p:cNvPr id="218" name="Shape 218"/>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219" name="Shape 219"/>
          <p:cNvSpPr/>
          <p:nvPr/>
        </p:nvSpPr>
        <p:spPr>
          <a:xfrm>
            <a:off x="571500" y="7091680"/>
            <a:ext cx="11849100" cy="151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Throughout history ginseng has been used for its powerful abilities to revitalize and restore balance in the body. It is the master herb of Chinese medicine, and Native Americans use it for its curative and life-prolonging properties, as well.</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1" name="White-American-Ginseng_240ml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222" name="Shape 222"/>
          <p:cNvSpPr/>
          <p:nvPr/>
        </p:nvSpPr>
        <p:spPr>
          <a:xfrm>
            <a:off x="2092639" y="932152"/>
            <a:ext cx="8448308" cy="10693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White American Ginseng</a:t>
            </a:r>
          </a:p>
        </p:txBody>
      </p:sp>
      <p:sp>
        <p:nvSpPr>
          <p:cNvPr id="223" name="Shape 223"/>
          <p:cNvSpPr/>
          <p:nvPr/>
        </p:nvSpPr>
        <p:spPr>
          <a:xfrm>
            <a:off x="570030" y="4062730"/>
            <a:ext cx="11849101" cy="4828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Energy, Alertness, Reflexes, and Endurance-</a:t>
            </a:r>
            <a:r>
              <a:t> In the 1980s, a researcher at the University of California discovered that ginseng promoted more efficient use of the body-energy and provided extra storage of energy-producing compounds in the liver. In this study it was found that when animals were subjected to extensive exercise, their energy levels were less depleted in the presence of ginseng. It has later also been discovered that ginseng can regulate the basal metabolic rate, which in turn can increase the breakdown and metabolism of foods, liberate more energy and remove more waste products. Perhaps it is these unique metabolic effects that have led some researchers to conclude that ginseng can prevent hangovers. Ginseng constituents such as the ginosenosides may affect the nervous system, blood flow to the brain, and certain brain neurotransmitters. American ginseng has been shown to contain 3-4 times as much ginosenosides as Korean or Chinese ginseng.</a:t>
            </a:r>
          </a:p>
        </p:txBody>
      </p:sp>
      <p:sp>
        <p:nvSpPr>
          <p:cNvPr id="224" name="Shape 224"/>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nvSpPr>
        <p:spPr>
          <a:xfrm>
            <a:off x="3806357" y="647700"/>
            <a:ext cx="5401992" cy="163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lvl1pPr>
          </a:lstStyle>
          <a:p>
            <a:pPr/>
            <a:r>
              <a:t>Tropic Oil</a:t>
            </a:r>
          </a:p>
        </p:txBody>
      </p:sp>
      <p:pic>
        <p:nvPicPr>
          <p:cNvPr id="122" name="org.trop.oil_F.png"/>
          <p:cNvPicPr>
            <a:picLocks noChangeAspect="1"/>
          </p:cNvPicPr>
          <p:nvPr/>
        </p:nvPicPr>
        <p:blipFill>
          <a:blip r:embed="rId2">
            <a:extLst/>
          </a:blip>
          <a:stretch>
            <a:fillRect/>
          </a:stretch>
        </p:blipFill>
        <p:spPr>
          <a:xfrm>
            <a:off x="825500" y="2762859"/>
            <a:ext cx="6350001" cy="6089042"/>
          </a:xfrm>
          <a:prstGeom prst="rect">
            <a:avLst/>
          </a:prstGeom>
          <a:ln w="88900">
            <a:miter lim="400000"/>
          </a:ln>
        </p:spPr>
      </p:pic>
      <p:pic>
        <p:nvPicPr>
          <p:cNvPr id="123" name="PHP-Organic-Tropic-Oil-16oz.png"/>
          <p:cNvPicPr>
            <a:picLocks noChangeAspect="1"/>
          </p:cNvPicPr>
          <p:nvPr/>
        </p:nvPicPr>
        <p:blipFill>
          <a:blip r:embed="rId3">
            <a:extLst/>
          </a:blip>
          <a:stretch>
            <a:fillRect/>
          </a:stretch>
        </p:blipFill>
        <p:spPr>
          <a:xfrm>
            <a:off x="6464300" y="4455964"/>
            <a:ext cx="5765800" cy="2719537"/>
          </a:xfrm>
          <a:prstGeom prst="rect">
            <a:avLst/>
          </a:prstGeom>
          <a:ln w="889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6" name="White-American-Ginseng_240ml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227" name="Shape 227"/>
          <p:cNvSpPr/>
          <p:nvPr/>
        </p:nvSpPr>
        <p:spPr>
          <a:xfrm>
            <a:off x="2092639" y="932152"/>
            <a:ext cx="8448308" cy="10693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White American Ginseng</a:t>
            </a:r>
          </a:p>
        </p:txBody>
      </p:sp>
      <p:sp>
        <p:nvSpPr>
          <p:cNvPr id="228" name="Shape 228"/>
          <p:cNvSpPr/>
          <p:nvPr/>
        </p:nvSpPr>
        <p:spPr>
          <a:xfrm>
            <a:off x="570030" y="3884930"/>
            <a:ext cx="11849101" cy="18821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May lower blood pressure-</a:t>
            </a:r>
            <a:r>
              <a:t> American ginseng contains compounds called saponins that regulate both the strength of the heartbeat and blood pressure; American ginseng also lowers blood pressure by stimulating the conversion of the amino acid arginine to nitric oxide which causes the walls of the blood vessels to relax.</a:t>
            </a:r>
          </a:p>
        </p:txBody>
      </p:sp>
      <p:sp>
        <p:nvSpPr>
          <p:cNvPr id="229" name="Shape 229"/>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230" name="Shape 230"/>
          <p:cNvSpPr/>
          <p:nvPr/>
        </p:nvSpPr>
        <p:spPr>
          <a:xfrm>
            <a:off x="571500" y="5859780"/>
            <a:ext cx="11849100" cy="151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Aids in Stress-</a:t>
            </a:r>
            <a:r>
              <a:t> Like other forms of ginseng, American ginseng has traditionally been applied to restoring health after periods of illness or prolonged stress. Research has repeatedly shown that ginseng helps the body cope with stress.</a:t>
            </a:r>
          </a:p>
        </p:txBody>
      </p:sp>
      <p:sp>
        <p:nvSpPr>
          <p:cNvPr id="231" name="Shape 231"/>
          <p:cNvSpPr/>
          <p:nvPr/>
        </p:nvSpPr>
        <p:spPr>
          <a:xfrm>
            <a:off x="571500" y="7491730"/>
            <a:ext cx="11849100"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Cardiovascular Health-</a:t>
            </a:r>
            <a:r>
              <a:t> Ginseng has been shown to have a positive effect on the cardiovascular and central nervous systems. There are also several studies suggesting that ginseng reduces cholesterol in the circulation. Though the ginseng itself is not a cholesterol lowering agent, better circulation is a welcome byproduct of cleaner metabolism, which it promotes.</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3" name="White-American-Ginseng_240ml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234" name="Shape 234"/>
          <p:cNvSpPr/>
          <p:nvPr/>
        </p:nvSpPr>
        <p:spPr>
          <a:xfrm>
            <a:off x="2092639" y="932152"/>
            <a:ext cx="8448308" cy="10693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White American Ginseng</a:t>
            </a:r>
          </a:p>
        </p:txBody>
      </p:sp>
      <p:sp>
        <p:nvSpPr>
          <p:cNvPr id="235" name="Shape 235"/>
          <p:cNvSpPr/>
          <p:nvPr/>
        </p:nvSpPr>
        <p:spPr>
          <a:xfrm>
            <a:off x="570030" y="4100830"/>
            <a:ext cx="11849101" cy="18821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Preventing Infections-</a:t>
            </a:r>
            <a:r>
              <a:t> In Japan, researchers found that ginseng can boost the immune system by fortifying both the white blood cells that stand guard as well as the antibodies that are their weapons. Ginseng furthermore enriches the blood with protective cells and accelerates the proliferation of these cells in the bone marrow.</a:t>
            </a:r>
          </a:p>
        </p:txBody>
      </p:sp>
      <p:sp>
        <p:nvSpPr>
          <p:cNvPr id="236" name="Shape 236"/>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237" name="Shape 237"/>
          <p:cNvSpPr/>
          <p:nvPr/>
        </p:nvSpPr>
        <p:spPr>
          <a:xfrm>
            <a:off x="571500" y="6583680"/>
            <a:ext cx="11849100"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Aging-</a:t>
            </a:r>
            <a:r>
              <a:t> Ginseng alleviates some of the most common effects of aging, such as the degeneration of the blood system. Ginseng has been shown to help treat cardiovascular disease as well as help relieve tiredness. It is therefore considered a safe long-term stimulant. In China an ancient and reverent tradition has evolved between elderly Chinese and their ginseng. Many who are "getting on in years" have discovered that American ginseng can substantially alleviate arthritis.</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nvSpPr>
        <p:spPr>
          <a:xfrm>
            <a:off x="4077785" y="647700"/>
            <a:ext cx="4859078" cy="163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lvl1pPr>
          </a:lstStyle>
          <a:p>
            <a:pPr/>
            <a:r>
              <a:t>Chlorella</a:t>
            </a:r>
          </a:p>
        </p:txBody>
      </p:sp>
      <p:pic>
        <p:nvPicPr>
          <p:cNvPr id="240" name="Cracked-Cell-Chlorella-600tab_F.png"/>
          <p:cNvPicPr>
            <a:picLocks noChangeAspect="1"/>
          </p:cNvPicPr>
          <p:nvPr/>
        </p:nvPicPr>
        <p:blipFill>
          <a:blip r:embed="rId2">
            <a:extLst/>
          </a:blip>
          <a:stretch>
            <a:fillRect/>
          </a:stretch>
        </p:blipFill>
        <p:spPr>
          <a:xfrm>
            <a:off x="838200" y="2762859"/>
            <a:ext cx="6350001" cy="6089042"/>
          </a:xfrm>
          <a:prstGeom prst="rect">
            <a:avLst/>
          </a:prstGeom>
          <a:ln w="88900">
            <a:miter lim="400000"/>
          </a:ln>
        </p:spPr>
      </p:pic>
      <p:pic>
        <p:nvPicPr>
          <p:cNvPr id="241" name="PHP-D2481-Chlorella_600ct-RD0715.jpg"/>
          <p:cNvPicPr>
            <a:picLocks noChangeAspect="1"/>
          </p:cNvPicPr>
          <p:nvPr/>
        </p:nvPicPr>
        <p:blipFill>
          <a:blip r:embed="rId3">
            <a:extLst/>
          </a:blip>
          <a:stretch>
            <a:fillRect/>
          </a:stretch>
        </p:blipFill>
        <p:spPr>
          <a:xfrm>
            <a:off x="6718300" y="3461630"/>
            <a:ext cx="5346700" cy="4704470"/>
          </a:xfrm>
          <a:prstGeom prst="rect">
            <a:avLst/>
          </a:prstGeom>
          <a:ln w="889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3" name="Cracked-Cell-Chlorella-600tab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244" name="Shape 244"/>
          <p:cNvSpPr/>
          <p:nvPr/>
        </p:nvSpPr>
        <p:spPr>
          <a:xfrm>
            <a:off x="832174" y="3948430"/>
            <a:ext cx="11315701"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a:ea typeface="Myriad Pro"/>
                <a:cs typeface="Myriad Pro"/>
                <a:sym typeface="Myriad Pro"/>
              </a:defRPr>
            </a:pPr>
            <a:r>
              <a:rPr>
                <a:latin typeface="Myriad Pro Semibold"/>
                <a:ea typeface="Myriad Pro Semibold"/>
                <a:cs typeface="Myriad Pro Semibold"/>
                <a:sym typeface="Myriad Pro Semibold"/>
              </a:rPr>
              <a:t>What it is:</a:t>
            </a:r>
            <a:r>
              <a:t> Chlorella is a single cell blue green alga that is nature`s richest whole food source of chlorophyll. Purium`s Cracked Cell Chlorella has been sonically "cracked."</a:t>
            </a:r>
          </a:p>
        </p:txBody>
      </p:sp>
      <p:sp>
        <p:nvSpPr>
          <p:cNvPr id="245" name="Shape 245"/>
          <p:cNvSpPr/>
          <p:nvPr/>
        </p:nvSpPr>
        <p:spPr>
          <a:xfrm>
            <a:off x="4480355" y="837912"/>
            <a:ext cx="3672883"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Chlorella</a:t>
            </a:r>
          </a:p>
        </p:txBody>
      </p:sp>
      <p:sp>
        <p:nvSpPr>
          <p:cNvPr id="246" name="Shape 246"/>
          <p:cNvSpPr/>
          <p:nvPr/>
        </p:nvSpPr>
        <p:spPr>
          <a:xfrm>
            <a:off x="993847" y="5758180"/>
            <a:ext cx="11023601"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Semibold"/>
                <a:ea typeface="Myriad Pro Semibold"/>
                <a:cs typeface="Myriad Pro Semibold"/>
                <a:sym typeface="Myriad Pro Semibold"/>
              </a:defRPr>
            </a:pPr>
            <a:r>
              <a:t>Benefits:</a:t>
            </a:r>
            <a:endParaRPr>
              <a:latin typeface="Myriad Pro"/>
              <a:ea typeface="Myriad Pro"/>
              <a:cs typeface="Myriad Pro"/>
              <a:sym typeface="Myriad Pro"/>
            </a:endParaRP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Can help break down heavy metals</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May support natural detoxification</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Is nature`s richest whole-food source of chlorophyll</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May help decrease plaque buildup in arteries</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May support healthy cholesterol levels</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8" name="Cracked-Cell-Chlorella-600tab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249" name="Shape 249"/>
          <p:cNvSpPr/>
          <p:nvPr/>
        </p:nvSpPr>
        <p:spPr>
          <a:xfrm>
            <a:off x="4480355" y="837912"/>
            <a:ext cx="3672883"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Chlorella</a:t>
            </a:r>
          </a:p>
        </p:txBody>
      </p:sp>
      <p:sp>
        <p:nvSpPr>
          <p:cNvPr id="250" name="Shape 250"/>
          <p:cNvSpPr/>
          <p:nvPr/>
        </p:nvSpPr>
        <p:spPr>
          <a:xfrm>
            <a:off x="570030" y="3738880"/>
            <a:ext cx="11849101"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The best selling supplement in Japan, Chlorella a single cell algae and is nature`s richest whole food source of chlorophyll, a powerful cleanser and detoxifier for the body and contains abundant RNA, plus the chlorella growth factor, lightweight proteins and other minerals and vitamins. Chlorella aids the body in the breakdown of heavy metals and other toxins</a:t>
            </a:r>
          </a:p>
        </p:txBody>
      </p:sp>
      <p:sp>
        <p:nvSpPr>
          <p:cNvPr id="251" name="Shape 251"/>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252" name="Shape 252"/>
          <p:cNvSpPr/>
          <p:nvPr/>
        </p:nvSpPr>
        <p:spPr>
          <a:xfrm>
            <a:off x="571500" y="5910580"/>
            <a:ext cx="11849100"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Chlorella is a microscopic organism, and though it was not discovered until 1890, it has existed for two and a half billion years.</a:t>
            </a:r>
          </a:p>
        </p:txBody>
      </p:sp>
      <p:sp>
        <p:nvSpPr>
          <p:cNvPr id="253" name="Shape 253"/>
          <p:cNvSpPr/>
          <p:nvPr/>
        </p:nvSpPr>
        <p:spPr>
          <a:xfrm>
            <a:off x="571500" y="7110730"/>
            <a:ext cx="11849100"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Chlorella is the fastest reproducing single cell in nature and contains RNA (genetic information) that strengthens and protects cell during replication.</a:t>
            </a:r>
          </a:p>
        </p:txBody>
      </p:sp>
      <p:sp>
        <p:nvSpPr>
          <p:cNvPr id="254" name="Shape 254"/>
          <p:cNvSpPr/>
          <p:nvPr/>
        </p:nvSpPr>
        <p:spPr>
          <a:xfrm>
            <a:off x="570030" y="8304530"/>
            <a:ext cx="11849101"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Perhaps natures most intensely studied food; chlorella also helps break down the heavy metals and toxins such as PCBs, DDT, mercury, cadmium and lead.</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6" name="Cracked-Cell-Chlorella-600tab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257" name="Shape 257"/>
          <p:cNvSpPr/>
          <p:nvPr/>
        </p:nvSpPr>
        <p:spPr>
          <a:xfrm>
            <a:off x="4480355" y="837912"/>
            <a:ext cx="3672883"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Chlorella</a:t>
            </a:r>
          </a:p>
        </p:txBody>
      </p:sp>
      <p:sp>
        <p:nvSpPr>
          <p:cNvPr id="258" name="Shape 258"/>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259" name="Shape 259"/>
          <p:cNvSpPr/>
          <p:nvPr/>
        </p:nvSpPr>
        <p:spPr>
          <a:xfrm>
            <a:off x="571500" y="3662680"/>
            <a:ext cx="11849100"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Chlorella is also natures richest source of chlorophyll containing up to 2-3 times more than other algaes and grasses.</a:t>
            </a:r>
          </a:p>
        </p:txBody>
      </p:sp>
      <p:sp>
        <p:nvSpPr>
          <p:cNvPr id="260" name="Shape 260"/>
          <p:cNvSpPr/>
          <p:nvPr/>
        </p:nvSpPr>
        <p:spPr>
          <a:xfrm>
            <a:off x="571500" y="4805680"/>
            <a:ext cx="11849100" cy="5196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In 1890, research by Professor M.W. Beijerinck verified chlorella to be safe and suitable for eating. In 1917, Dr. Lindner, a German microbiologist proposed the idea of making food from chlorella. Dr. Lindner`s work was motivated by the shortage of food in Germany during World War I. When the war was over, Dr. Lindner discontinued his research. However, one of his associates, Dr. Hardner, a German scientist continued Dr. Lindner`s work and finally another scientist, Dr. Kuick, later completed it in 1948. In 1948, U.S. scientists continued the research started by the German researchers. A pilot study conducted at Stanford Research Institute showed that chlorella could be continuously grown and harvested in large quantities. A pilot plant was later build by Arthur D. Little, Inc. with sponsorship from the Carnegie Institute. In 1951, the momentum of chlorella research shifted to Japan with the research of Dr. Hiroshi Tamiya of the Kokugawa Biological Institute. The technologies to grow, harvest and process chlorella commercially was first pioneered in Japan.</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2" name="Cracked-Cell-Chlorella-600tab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263" name="Shape 263"/>
          <p:cNvSpPr/>
          <p:nvPr/>
        </p:nvSpPr>
        <p:spPr>
          <a:xfrm>
            <a:off x="4480355" y="837912"/>
            <a:ext cx="3672883"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Chlorella</a:t>
            </a:r>
          </a:p>
        </p:txBody>
      </p:sp>
      <p:sp>
        <p:nvSpPr>
          <p:cNvPr id="264" name="Shape 264"/>
          <p:cNvSpPr/>
          <p:nvPr/>
        </p:nvSpPr>
        <p:spPr>
          <a:xfrm>
            <a:off x="570030" y="5300980"/>
            <a:ext cx="11849101" cy="151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i="1" sz="2400">
                <a:latin typeface="Myriad Pro"/>
                <a:ea typeface="Myriad Pro"/>
                <a:cs typeface="Myriad Pro"/>
                <a:sym typeface="Myriad Pro"/>
              </a:defRPr>
            </a:pPr>
            <a:r>
              <a:t>The world`s most ancient food and still one of its most unappreciated miracles, just as it created stability in our atmosphere by creating ozone and oxygen out of toxic carbon monoxide and gaseous clouds, it too can restore order to spastic cells and toxic bodies.</a:t>
            </a:r>
            <a:endParaRPr i="0"/>
          </a:p>
          <a:p>
            <a:pPr algn="l">
              <a:defRPr sz="2400">
                <a:latin typeface="Myriad Pro"/>
                <a:ea typeface="Myriad Pro"/>
                <a:cs typeface="Myriad Pro"/>
                <a:sym typeface="Myriad Pro"/>
              </a:defRPr>
            </a:pPr>
            <a:r>
              <a:t>- Dave Sandoval</a:t>
            </a:r>
          </a:p>
        </p:txBody>
      </p:sp>
      <p:sp>
        <p:nvSpPr>
          <p:cNvPr id="265" name="Shape 265"/>
          <p:cNvSpPr/>
          <p:nvPr/>
        </p:nvSpPr>
        <p:spPr>
          <a:xfrm>
            <a:off x="1270000" y="4108450"/>
            <a:ext cx="3080003" cy="863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Final word from Dave:</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nvSpPr>
        <p:spPr>
          <a:xfrm>
            <a:off x="2835655" y="647700"/>
            <a:ext cx="7343282" cy="163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lvl1pPr>
          </a:lstStyle>
          <a:p>
            <a:pPr/>
            <a:r>
              <a:t>Fulvic Zeolite</a:t>
            </a:r>
          </a:p>
        </p:txBody>
      </p:sp>
      <p:pic>
        <p:nvPicPr>
          <p:cNvPr id="268" name="Fulvic-Zeolite_F.png"/>
          <p:cNvPicPr>
            <a:picLocks noChangeAspect="1"/>
          </p:cNvPicPr>
          <p:nvPr/>
        </p:nvPicPr>
        <p:blipFill>
          <a:blip r:embed="rId2">
            <a:extLst/>
          </a:blip>
          <a:stretch>
            <a:fillRect/>
          </a:stretch>
        </p:blipFill>
        <p:spPr>
          <a:xfrm>
            <a:off x="393700" y="2762858"/>
            <a:ext cx="6350001" cy="6089043"/>
          </a:xfrm>
          <a:prstGeom prst="rect">
            <a:avLst/>
          </a:prstGeom>
          <a:ln w="88900">
            <a:miter lim="400000"/>
          </a:ln>
        </p:spPr>
      </p:pic>
      <p:pic>
        <p:nvPicPr>
          <p:cNvPr id="269" name="PHP-Fulvic-Zeolite-1oz.png"/>
          <p:cNvPicPr>
            <a:picLocks noChangeAspect="1"/>
          </p:cNvPicPr>
          <p:nvPr/>
        </p:nvPicPr>
        <p:blipFill>
          <a:blip r:embed="rId3">
            <a:extLst/>
          </a:blip>
          <a:stretch>
            <a:fillRect/>
          </a:stretch>
        </p:blipFill>
        <p:spPr>
          <a:xfrm>
            <a:off x="5918200" y="3784600"/>
            <a:ext cx="5223503" cy="4622801"/>
          </a:xfrm>
          <a:prstGeom prst="rect">
            <a:avLst/>
          </a:prstGeom>
          <a:ln w="88900">
            <a:miter lim="400000"/>
          </a:ln>
        </p:spPr>
      </p:pic>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1" name="Fulvic-Zeolite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272" name="Shape 272"/>
          <p:cNvSpPr/>
          <p:nvPr/>
        </p:nvSpPr>
        <p:spPr>
          <a:xfrm>
            <a:off x="832174" y="3478530"/>
            <a:ext cx="11315701" cy="18821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a:ea typeface="Myriad Pro"/>
                <a:cs typeface="Myriad Pro"/>
                <a:sym typeface="Myriad Pro"/>
              </a:defRPr>
            </a:pPr>
            <a:r>
              <a:rPr>
                <a:latin typeface="Myriad Pro Semibold"/>
                <a:ea typeface="Myriad Pro Semibold"/>
                <a:cs typeface="Myriad Pro Semibold"/>
                <a:sym typeface="Myriad Pro Semibold"/>
              </a:rPr>
              <a:t>What it is:</a:t>
            </a:r>
            <a:r>
              <a:t> This natural detoxifier is created through one of the most dramatic forces of nature- volcanic activity. Due to the unique structure of the Zeolite molecule and the fact that it is one of the few negatively charged minerals in nature, it acts like a magnet drawing positively charged toxins and heavy metals out of the body.</a:t>
            </a:r>
          </a:p>
        </p:txBody>
      </p:sp>
      <p:sp>
        <p:nvSpPr>
          <p:cNvPr id="273" name="Shape 273"/>
          <p:cNvSpPr/>
          <p:nvPr/>
        </p:nvSpPr>
        <p:spPr>
          <a:xfrm>
            <a:off x="3548778" y="837912"/>
            <a:ext cx="5536036"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Fulvic Zeolite</a:t>
            </a:r>
          </a:p>
        </p:txBody>
      </p:sp>
      <p:sp>
        <p:nvSpPr>
          <p:cNvPr id="274" name="Shape 274"/>
          <p:cNvSpPr/>
          <p:nvPr/>
        </p:nvSpPr>
        <p:spPr>
          <a:xfrm>
            <a:off x="993847" y="6215380"/>
            <a:ext cx="11023601" cy="151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Semibold"/>
                <a:ea typeface="Myriad Pro Semibold"/>
                <a:cs typeface="Myriad Pro Semibold"/>
                <a:sym typeface="Myriad Pro Semibold"/>
              </a:defRPr>
            </a:pPr>
            <a:r>
              <a:t>Benefits:</a:t>
            </a:r>
            <a:endParaRPr>
              <a:latin typeface="Myriad Pro"/>
              <a:ea typeface="Myriad Pro"/>
              <a:cs typeface="Myriad Pro"/>
              <a:sym typeface="Myriad Pro"/>
            </a:endParaRP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Is an effective part of any detoxification program</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Contains no chemicals</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Balances pH levels and helps restore electrical conductivity in the body</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6" name="Fulvic-Zeolite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277" name="Shape 277"/>
          <p:cNvSpPr/>
          <p:nvPr/>
        </p:nvSpPr>
        <p:spPr>
          <a:xfrm>
            <a:off x="3548778" y="837912"/>
            <a:ext cx="5536036"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Fulvic Zeolite</a:t>
            </a:r>
          </a:p>
        </p:txBody>
      </p:sp>
      <p:sp>
        <p:nvSpPr>
          <p:cNvPr id="278" name="Shape 278"/>
          <p:cNvSpPr/>
          <p:nvPr/>
        </p:nvSpPr>
        <p:spPr>
          <a:xfrm>
            <a:off x="570030" y="3796030"/>
            <a:ext cx="11849101" cy="26187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The naturally occurring clinoptilolite class of Zeolite has been used for over 800 years in traditional medicine. For centuries, the powdered forms of specific Zeolites have been used as traditional remedies throughout Asia, specifically India, China, and Russia, to promote overall health and well being. The story of the "volcanic rocks" has been passed down from generation-to-generation as more and more people have experienced its life-changing benefits.</a:t>
            </a:r>
          </a:p>
        </p:txBody>
      </p:sp>
      <p:sp>
        <p:nvSpPr>
          <p:cNvPr id="279" name="Shape 279"/>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280" name="Shape 280"/>
          <p:cNvSpPr/>
          <p:nvPr/>
        </p:nvSpPr>
        <p:spPr>
          <a:xfrm>
            <a:off x="571500" y="6812280"/>
            <a:ext cx="11849100" cy="26187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In the United States, Zeolites have been used in water filtration, air purification, in animal feed and even in fertilizers to keep the crops healthy. Now we`re using it in an enhanced form using a proprietary activation technology as a dietary supplement. In fact, because it is one of the few negatively charged minerals in nature, Zeolites act as a magnet as they draw toxins to it, capture them in its cage, and then gently remove them from the body.</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 name="org.trop.oil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126" name="Shape 126"/>
          <p:cNvSpPr/>
          <p:nvPr/>
        </p:nvSpPr>
        <p:spPr>
          <a:xfrm>
            <a:off x="832174" y="4132580"/>
            <a:ext cx="11315701" cy="7772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a:ea typeface="Myriad Pro"/>
                <a:cs typeface="Myriad Pro"/>
                <a:sym typeface="Myriad Pro"/>
              </a:defRPr>
            </a:pPr>
            <a:r>
              <a:rPr>
                <a:latin typeface="Myriad Pro Semibold"/>
                <a:ea typeface="Myriad Pro Semibold"/>
                <a:cs typeface="Myriad Pro Semibold"/>
                <a:sym typeface="Myriad Pro Semibold"/>
              </a:rPr>
              <a:t>What it is:</a:t>
            </a:r>
            <a:r>
              <a:t> Purium`s Organic Tropic Oil is 100% pure, fairly traded coconut oil from the Philippines</a:t>
            </a:r>
          </a:p>
        </p:txBody>
      </p:sp>
      <p:sp>
        <p:nvSpPr>
          <p:cNvPr id="127" name="Shape 127"/>
          <p:cNvSpPr/>
          <p:nvPr/>
        </p:nvSpPr>
        <p:spPr>
          <a:xfrm>
            <a:off x="4276761" y="837912"/>
            <a:ext cx="4080068"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Tropic Oil</a:t>
            </a:r>
          </a:p>
        </p:txBody>
      </p:sp>
      <p:sp>
        <p:nvSpPr>
          <p:cNvPr id="128" name="Shape 128"/>
          <p:cNvSpPr/>
          <p:nvPr/>
        </p:nvSpPr>
        <p:spPr>
          <a:xfrm>
            <a:off x="993847" y="5859780"/>
            <a:ext cx="11023601"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Semibold"/>
                <a:ea typeface="Myriad Pro Semibold"/>
                <a:cs typeface="Myriad Pro Semibold"/>
                <a:sym typeface="Myriad Pro Semibold"/>
              </a:defRPr>
            </a:pPr>
            <a:r>
              <a:t>Benefits:</a:t>
            </a:r>
            <a:endParaRPr>
              <a:latin typeface="Myriad Pro"/>
              <a:ea typeface="Myriad Pro"/>
              <a:cs typeface="Myriad Pro"/>
              <a:sym typeface="Myriad Pro"/>
            </a:endParaRPr>
          </a:p>
          <a:p>
            <a:pPr marL="304800" indent="-304800" algn="l">
              <a:defRPr sz="2400">
                <a:latin typeface="Myriad Pro"/>
                <a:ea typeface="Myriad Pro"/>
                <a:cs typeface="Myriad Pro"/>
                <a:sym typeface="Myriad Pro"/>
              </a:defRPr>
            </a:pPr>
            <a:r>
              <a:t>1   </a:t>
            </a:r>
            <a:r>
              <a:t>May help improve nutrient absorption</a:t>
            </a:r>
          </a:p>
          <a:p>
            <a:pPr marL="304800" indent="-304800" algn="l">
              <a:defRPr sz="2400">
                <a:latin typeface="Myriad Pro"/>
                <a:ea typeface="Myriad Pro"/>
                <a:cs typeface="Myriad Pro"/>
                <a:sym typeface="Myriad Pro"/>
              </a:defRPr>
            </a:pPr>
            <a:r>
              <a:t>2   </a:t>
            </a:r>
            <a:r>
              <a:t>Does not contain any cholesterol nor promote platelet stickiness in the blood</a:t>
            </a:r>
          </a:p>
          <a:p>
            <a:pPr marL="304800" indent="-304800" algn="l">
              <a:defRPr sz="2400">
                <a:latin typeface="Myriad Pro"/>
                <a:ea typeface="Myriad Pro"/>
                <a:cs typeface="Myriad Pro"/>
                <a:sym typeface="Myriad Pro"/>
              </a:defRPr>
            </a:pPr>
            <a:r>
              <a:t>3   </a:t>
            </a:r>
            <a:r>
              <a:t>Stable under high heat, which means it is an ideal oil for cooking</a:t>
            </a:r>
          </a:p>
          <a:p>
            <a:pPr marL="304800" indent="-304800" algn="l">
              <a:defRPr sz="2400">
                <a:latin typeface="Myriad Pro"/>
                <a:ea typeface="Myriad Pro"/>
                <a:cs typeface="Myriad Pro"/>
                <a:sym typeface="Myriad Pro"/>
              </a:defRPr>
            </a:pPr>
            <a:r>
              <a:t>4   </a:t>
            </a:r>
            <a:r>
              <a:t>Healthy alternative to butter or margarine</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2" name="Fulvic-Zeolite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283" name="Shape 283"/>
          <p:cNvSpPr/>
          <p:nvPr/>
        </p:nvSpPr>
        <p:spPr>
          <a:xfrm>
            <a:off x="3548778" y="837912"/>
            <a:ext cx="5536036"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Fulvic Zeolite</a:t>
            </a:r>
          </a:p>
        </p:txBody>
      </p:sp>
      <p:sp>
        <p:nvSpPr>
          <p:cNvPr id="284" name="Shape 284"/>
          <p:cNvSpPr/>
          <p:nvPr/>
        </p:nvSpPr>
        <p:spPr>
          <a:xfrm>
            <a:off x="570030" y="3783330"/>
            <a:ext cx="11849101"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Industrial Zeolite was used to clean up the Exxon Valdez oil spill of 1989 and over 50 metric tons were used to "detox" Chernobyl after the greatest nuclear disaster in history.</a:t>
            </a:r>
          </a:p>
        </p:txBody>
      </p:sp>
      <p:sp>
        <p:nvSpPr>
          <p:cNvPr id="285" name="Shape 285"/>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286" name="Shape 286"/>
          <p:cNvSpPr/>
          <p:nvPr/>
        </p:nvSpPr>
        <p:spPr>
          <a:xfrm>
            <a:off x="571500" y="5110480"/>
            <a:ext cx="11849100" cy="26187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There are about 40 naturally occurring Zeolites and over 100 synthetic Zeolites. There are three different classes of Zeolites with varying molecular chemical structures:</a:t>
            </a:r>
          </a:p>
          <a:p>
            <a:pPr lvl="2" marL="1231900" indent="-317500" algn="l">
              <a:buSzPct val="100000"/>
              <a:buAutoNum type="arabicPeriod" startAt="1"/>
              <a:tabLst>
                <a:tab pos="596900" algn="l"/>
                <a:tab pos="914400" algn="l"/>
              </a:tabLst>
              <a:defRPr sz="2400">
                <a:latin typeface="Myriad Pro"/>
                <a:ea typeface="Myriad Pro"/>
                <a:cs typeface="Myriad Pro"/>
                <a:sym typeface="Myriad Pro"/>
              </a:defRPr>
            </a:pPr>
            <a:r>
              <a:t>Chain-like structures whose minerals form acicular, or needle-like, prismatic crystals - as found in asbestos.</a:t>
            </a:r>
          </a:p>
          <a:p>
            <a:pPr lvl="2" marL="1231900" indent="-317500" algn="l">
              <a:buSzPct val="100000"/>
              <a:buAutoNum type="arabicPeriod" startAt="1"/>
              <a:tabLst>
                <a:tab pos="596900" algn="l"/>
                <a:tab pos="914400" algn="l"/>
              </a:tabLst>
              <a:defRPr sz="2400">
                <a:latin typeface="Myriad Pro"/>
                <a:ea typeface="Myriad Pro"/>
                <a:cs typeface="Myriad Pro"/>
                <a:sym typeface="Myriad Pro"/>
              </a:defRPr>
            </a:pPr>
            <a:r>
              <a:t>Framework structures where the crystals are more equal in dimensions - as found in chabazite.</a:t>
            </a:r>
          </a:p>
          <a:p>
            <a:pPr lvl="2" marL="1231900" indent="-317500" algn="l">
              <a:buSzPct val="100000"/>
              <a:buAutoNum type="arabicPeriod" startAt="1"/>
              <a:tabLst>
                <a:tab pos="596900" algn="l"/>
                <a:tab pos="914400" algn="l"/>
              </a:tabLst>
              <a:defRPr sz="2400">
                <a:latin typeface="Myriad Pro"/>
                <a:ea typeface="Myriad Pro"/>
                <a:cs typeface="Myriad Pro"/>
                <a:sym typeface="Myriad Pro"/>
              </a:defRPr>
            </a:pPr>
            <a:r>
              <a:t>Sheet-like structures where the crystals are flattened - as found in </a:t>
            </a:r>
            <a:r>
              <a:rPr u="sng"/>
              <a:t>clinoptilolite</a:t>
            </a:r>
            <a:r>
              <a:t>.</a:t>
            </a:r>
          </a:p>
        </p:txBody>
      </p:sp>
      <p:sp>
        <p:nvSpPr>
          <p:cNvPr id="287" name="Shape 287"/>
          <p:cNvSpPr/>
          <p:nvPr/>
        </p:nvSpPr>
        <p:spPr>
          <a:xfrm>
            <a:off x="571500" y="8241030"/>
            <a:ext cx="11849100"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We use naturally occurring clinoptilolite. This particular Zeolite has been used for over 800 years in traditional medicine to improve general health.</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9" name="Fulvic-Zeolite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290" name="Shape 290"/>
          <p:cNvSpPr/>
          <p:nvPr/>
        </p:nvSpPr>
        <p:spPr>
          <a:xfrm>
            <a:off x="3548778" y="837912"/>
            <a:ext cx="5536036"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Fulvic Zeolite</a:t>
            </a:r>
          </a:p>
        </p:txBody>
      </p:sp>
      <p:sp>
        <p:nvSpPr>
          <p:cNvPr id="291" name="Shape 291"/>
          <p:cNvSpPr/>
          <p:nvPr/>
        </p:nvSpPr>
        <p:spPr>
          <a:xfrm>
            <a:off x="570030" y="4107180"/>
            <a:ext cx="11849101" cy="151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Zeolite`s unique complex contains honeycombed structures or cages that allow small molecules between 2 and 10 angstroms to enter. This framework acts on a cellular level as a collection receptacle for toxic substances to be eliminated from the body.</a:t>
            </a:r>
          </a:p>
        </p:txBody>
      </p:sp>
      <p:sp>
        <p:nvSpPr>
          <p:cNvPr id="292" name="Shape 292"/>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293" name="Shape 293"/>
          <p:cNvSpPr/>
          <p:nvPr/>
        </p:nvSpPr>
        <p:spPr>
          <a:xfrm>
            <a:off x="571500" y="6329680"/>
            <a:ext cx="11849100" cy="26187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Zeolites have large open spaces or cages in their structures that form channels. These channels allow the easy movement of ions and molecules into and out of the structure. This ability puts Zeolites in the class of materials known as "molecular sieves." The natural properties of Zeolites act as molecular sieves, or filtering agents, that attract and trap into them positively charged atoms, ions, and compounds, and can remove them from a system.</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5" name="Fulvic-Zeolite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296" name="Shape 296"/>
          <p:cNvSpPr/>
          <p:nvPr/>
        </p:nvSpPr>
        <p:spPr>
          <a:xfrm>
            <a:off x="3548778" y="837912"/>
            <a:ext cx="5536036"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Fulvic Zeolite</a:t>
            </a:r>
          </a:p>
        </p:txBody>
      </p:sp>
      <p:sp>
        <p:nvSpPr>
          <p:cNvPr id="297" name="Shape 297"/>
          <p:cNvSpPr/>
          <p:nvPr/>
        </p:nvSpPr>
        <p:spPr>
          <a:xfrm>
            <a:off x="570030" y="3961130"/>
            <a:ext cx="11849101" cy="26187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It`s a mineral with a cage-like structure that is created by aluminum and silica that are trapped in small tetrahedra (pyramid-like structures) created by oxygen atoms. These form 8-sided and 10-sided rings that stack on top of each other to form channels. The aluminum is positively charged and the oxygen around it is negatively charged, giving the entire molecule a net negative charge. This is a very stable compound. For all practical purposes, this is an invincible molecule.</a:t>
            </a:r>
          </a:p>
        </p:txBody>
      </p:sp>
      <p:sp>
        <p:nvSpPr>
          <p:cNvPr id="298" name="Shape 298"/>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299" name="Shape 299"/>
          <p:cNvSpPr/>
          <p:nvPr/>
        </p:nvSpPr>
        <p:spPr>
          <a:xfrm>
            <a:off x="571500" y="7123430"/>
            <a:ext cx="11849100" cy="151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Zeolite has been studied extensively by scientists around the world and is classified as GRAS (</a:t>
            </a:r>
            <a:r>
              <a:rPr>
                <a:latin typeface="Myriad Pro Semibold"/>
                <a:ea typeface="Myriad Pro Semibold"/>
                <a:cs typeface="Myriad Pro Semibold"/>
                <a:sym typeface="Myriad Pro Semibold"/>
              </a:rPr>
              <a:t>G</a:t>
            </a:r>
            <a:r>
              <a:t>enerally </a:t>
            </a:r>
            <a:r>
              <a:rPr>
                <a:latin typeface="Myriad Pro Semibold"/>
                <a:ea typeface="Myriad Pro Semibold"/>
                <a:cs typeface="Myriad Pro Semibold"/>
                <a:sym typeface="Myriad Pro Semibold"/>
              </a:rPr>
              <a:t>R</a:t>
            </a:r>
            <a:r>
              <a:t>egarded </a:t>
            </a:r>
            <a:r>
              <a:rPr>
                <a:latin typeface="Myriad Pro Semibold"/>
                <a:ea typeface="Myriad Pro Semibold"/>
                <a:cs typeface="Myriad Pro Semibold"/>
                <a:sym typeface="Myriad Pro Semibold"/>
              </a:rPr>
              <a:t>A</a:t>
            </a:r>
            <a:r>
              <a:t>s </a:t>
            </a:r>
            <a:r>
              <a:rPr>
                <a:latin typeface="Myriad Pro Semibold"/>
                <a:ea typeface="Myriad Pro Semibold"/>
                <a:cs typeface="Myriad Pro Semibold"/>
                <a:sym typeface="Myriad Pro Semibold"/>
              </a:rPr>
              <a:t>S</a:t>
            </a:r>
            <a:r>
              <a:t>afe). They are sold as food and tested to not have a negative effect on the body.</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1" name="Enzyme-Advantage_F.png"/>
          <p:cNvPicPr>
            <a:picLocks noChangeAspect="1"/>
          </p:cNvPicPr>
          <p:nvPr/>
        </p:nvPicPr>
        <p:blipFill>
          <a:blip r:embed="rId2">
            <a:extLst/>
          </a:blip>
          <a:stretch>
            <a:fillRect/>
          </a:stretch>
        </p:blipFill>
        <p:spPr>
          <a:xfrm>
            <a:off x="508000" y="2762859"/>
            <a:ext cx="6350001" cy="6089042"/>
          </a:xfrm>
          <a:prstGeom prst="rect">
            <a:avLst/>
          </a:prstGeom>
          <a:ln w="88900">
            <a:miter lim="400000"/>
          </a:ln>
        </p:spPr>
      </p:pic>
      <p:sp>
        <p:nvSpPr>
          <p:cNvPr id="302" name="Shape 302"/>
          <p:cNvSpPr/>
          <p:nvPr/>
        </p:nvSpPr>
        <p:spPr>
          <a:xfrm>
            <a:off x="1394843" y="647700"/>
            <a:ext cx="10224905" cy="163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lvl1pPr>
          </a:lstStyle>
          <a:p>
            <a:pPr/>
            <a:r>
              <a:t>Enzyme Advantage</a:t>
            </a:r>
          </a:p>
        </p:txBody>
      </p:sp>
      <p:pic>
        <p:nvPicPr>
          <p:cNvPr id="303" name="PHP-Enzyme-Advantage-90ct.png"/>
          <p:cNvPicPr>
            <a:picLocks noChangeAspect="1"/>
          </p:cNvPicPr>
          <p:nvPr/>
        </p:nvPicPr>
        <p:blipFill>
          <a:blip r:embed="rId3">
            <a:extLst/>
          </a:blip>
          <a:stretch>
            <a:fillRect/>
          </a:stretch>
        </p:blipFill>
        <p:spPr>
          <a:xfrm>
            <a:off x="5956300" y="3922267"/>
            <a:ext cx="4152901" cy="4485134"/>
          </a:xfrm>
          <a:prstGeom prst="rect">
            <a:avLst/>
          </a:prstGeom>
          <a:ln w="88900">
            <a:miter lim="400000"/>
          </a:ln>
        </p:spPr>
      </p:pic>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5" name="Enzyme-Advantage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306" name="Shape 306"/>
          <p:cNvSpPr/>
          <p:nvPr/>
        </p:nvSpPr>
        <p:spPr>
          <a:xfrm>
            <a:off x="832174" y="3478530"/>
            <a:ext cx="11315701" cy="18821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a:ea typeface="Myriad Pro"/>
                <a:cs typeface="Myriad Pro"/>
                <a:sym typeface="Myriad Pro"/>
              </a:defRPr>
            </a:pPr>
            <a:r>
              <a:rPr>
                <a:latin typeface="Myriad Pro Semibold"/>
                <a:ea typeface="Myriad Pro Semibold"/>
                <a:cs typeface="Myriad Pro Semibold"/>
                <a:sym typeface="Myriad Pro Semibold"/>
              </a:rPr>
              <a:t>What it is:</a:t>
            </a:r>
            <a:r>
              <a:t> Enzyme Advantage is a patented, shelf-stable, aspergillus derived formula that helps your body break down and assimilate nutrients in the foods you eat. This also ensures that no food remains in your body undigested, causing gastrointestinal distress or discomfort.</a:t>
            </a:r>
          </a:p>
        </p:txBody>
      </p:sp>
      <p:sp>
        <p:nvSpPr>
          <p:cNvPr id="307" name="Shape 307"/>
          <p:cNvSpPr/>
          <p:nvPr/>
        </p:nvSpPr>
        <p:spPr>
          <a:xfrm>
            <a:off x="2468169" y="837912"/>
            <a:ext cx="7697253"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Enzyme Advantage</a:t>
            </a:r>
          </a:p>
        </p:txBody>
      </p:sp>
      <p:sp>
        <p:nvSpPr>
          <p:cNvPr id="308" name="Shape 308"/>
          <p:cNvSpPr/>
          <p:nvPr/>
        </p:nvSpPr>
        <p:spPr>
          <a:xfrm>
            <a:off x="993847" y="5847080"/>
            <a:ext cx="11023601"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Semibold"/>
                <a:ea typeface="Myriad Pro Semibold"/>
                <a:cs typeface="Myriad Pro Semibold"/>
                <a:sym typeface="Myriad Pro Semibold"/>
              </a:defRPr>
            </a:pPr>
            <a:r>
              <a:t>Benefits:</a:t>
            </a:r>
            <a:endParaRPr>
              <a:latin typeface="Myriad Pro"/>
              <a:ea typeface="Myriad Pro"/>
              <a:cs typeface="Myriad Pro"/>
              <a:sym typeface="Myriad Pro"/>
            </a:endParaRP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May support healthy digestion</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Can help eliminate toxins</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May support healthy immune function</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May enhance nutrient absorption when taken with meals</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May be used as part of a natural allergy defense regimen</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0" name="Enzyme-Advantage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311" name="Shape 311"/>
          <p:cNvSpPr/>
          <p:nvPr/>
        </p:nvSpPr>
        <p:spPr>
          <a:xfrm>
            <a:off x="2468169" y="837912"/>
            <a:ext cx="7697253"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Enzyme Advantage</a:t>
            </a:r>
          </a:p>
        </p:txBody>
      </p:sp>
      <p:sp>
        <p:nvSpPr>
          <p:cNvPr id="312" name="Shape 312"/>
          <p:cNvSpPr/>
          <p:nvPr/>
        </p:nvSpPr>
        <p:spPr>
          <a:xfrm>
            <a:off x="570030" y="3884930"/>
            <a:ext cx="11849101"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Enzyme AdvantageTM can be taken with food to ensure total digestion or alone to help cleanse or detoxify your body.</a:t>
            </a:r>
          </a:p>
        </p:txBody>
      </p:sp>
      <p:sp>
        <p:nvSpPr>
          <p:cNvPr id="313" name="Shape 313"/>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314" name="Shape 314"/>
          <p:cNvSpPr/>
          <p:nvPr/>
        </p:nvSpPr>
        <p:spPr>
          <a:xfrm>
            <a:off x="571500" y="5116830"/>
            <a:ext cx="11849100" cy="7772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Use Enzyme AdvantageTM with any nutritional supplement to maximize its effect.</a:t>
            </a:r>
          </a:p>
        </p:txBody>
      </p:sp>
      <p:sp>
        <p:nvSpPr>
          <p:cNvPr id="315" name="Shape 315"/>
          <p:cNvSpPr/>
          <p:nvPr/>
        </p:nvSpPr>
        <p:spPr>
          <a:xfrm>
            <a:off x="571500" y="6234430"/>
            <a:ext cx="11849100" cy="7772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Nearly all types of digestive problems can benefit from enzyme therapy.</a:t>
            </a:r>
          </a:p>
        </p:txBody>
      </p:sp>
      <p:sp>
        <p:nvSpPr>
          <p:cNvPr id="316" name="Shape 316"/>
          <p:cNvSpPr/>
          <p:nvPr/>
        </p:nvSpPr>
        <p:spPr>
          <a:xfrm>
            <a:off x="571500" y="7345680"/>
            <a:ext cx="11849100" cy="18821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Digestive enzymes are proteins specifically tailored to break down foods into nutrients that your body can then readily digest. The human body produces some 22 different digestive enzymes. Many more are found in the fruits, vegetables, meats, grains, and other foods.</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8" name="Enzyme-Advantage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319" name="Shape 319"/>
          <p:cNvSpPr/>
          <p:nvPr/>
        </p:nvSpPr>
        <p:spPr>
          <a:xfrm>
            <a:off x="2468169" y="837912"/>
            <a:ext cx="7697253"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Enzyme Advantage</a:t>
            </a:r>
          </a:p>
        </p:txBody>
      </p:sp>
      <p:sp>
        <p:nvSpPr>
          <p:cNvPr id="320" name="Shape 320"/>
          <p:cNvSpPr/>
          <p:nvPr/>
        </p:nvSpPr>
        <p:spPr>
          <a:xfrm>
            <a:off x="570030" y="4170679"/>
            <a:ext cx="11849101" cy="44602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Most people mix many foods in one meal (meat, potatoes, sugary beverages and dessert), but unfortunately, our bodies are not built by nature to handle this so, we only digest proteins or carbohydrates at one time, but not both. This leads to undigested foods that may putrefy and cause decomposing food waste to poison the blood stream. Many people experience allergies, gastro intestinal distress, constipation, ulcers and other unpleasant conditions caused primarily by poor digestion. When you eat a meal, digestive enzymes that are released from your salivary glands, stomach, and small intestine immediately get to work to speed up the digestive process. Each enzyme acts on a specific type of food. A variety of different proteases, for example, break down the components of protein. Amalyses help digest carbohydrates; lipases break down fats; and cellulases, found in plants, digest fiber.</a:t>
            </a:r>
          </a:p>
        </p:txBody>
      </p:sp>
      <p:sp>
        <p:nvSpPr>
          <p:cNvPr id="321" name="Shape 321"/>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3" name="Enzyme-Advantage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324" name="Shape 324"/>
          <p:cNvSpPr/>
          <p:nvPr/>
        </p:nvSpPr>
        <p:spPr>
          <a:xfrm>
            <a:off x="2468169" y="837912"/>
            <a:ext cx="7697253"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Enzyme Advantage</a:t>
            </a:r>
          </a:p>
        </p:txBody>
      </p:sp>
      <p:sp>
        <p:nvSpPr>
          <p:cNvPr id="325" name="Shape 325"/>
          <p:cNvSpPr/>
          <p:nvPr/>
        </p:nvSpPr>
        <p:spPr>
          <a:xfrm>
            <a:off x="570030" y="3770630"/>
            <a:ext cx="11849101" cy="26187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Although definitive studies are lacking, some practitioners prescribe high-dose enzyme therapy as adjunctive (supportive) treatment for cancers of the pancreas, lung, colon, and other organs. Enzymes are also given to soothe side effects from harsh chemotherapy and radiation regimens. Some physicians who use alternative therapies to treat cancer include high doses of enzymes because they believe the enzymes can have a direct effect on the cancer itself.</a:t>
            </a:r>
          </a:p>
        </p:txBody>
      </p:sp>
      <p:sp>
        <p:nvSpPr>
          <p:cNvPr id="326" name="Shape 326"/>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327" name="Shape 327"/>
          <p:cNvSpPr/>
          <p:nvPr/>
        </p:nvSpPr>
        <p:spPr>
          <a:xfrm>
            <a:off x="571500" y="6443980"/>
            <a:ext cx="11849100" cy="29870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Nutritionally oriented doctors often turn to digestive enzyme products to promote good digestion and enhance nutrient absorption. They contend that many people are lacking enzymes because of inadequate diets, over-refined foods, environmental toxins, and poor health. Such symptoms as bloating, gas, heartburn, and indigestion are thought to be a common result. Taking this further, some practitioners also believe that even in the absence of symptoms many people can benefit from routinely taking extra enzymes to maintain peak digestion and enhance storage of vital nutrients.</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9" name="Enzyme-Advantage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330" name="Shape 330"/>
          <p:cNvSpPr/>
          <p:nvPr/>
        </p:nvSpPr>
        <p:spPr>
          <a:xfrm>
            <a:off x="2468169" y="837912"/>
            <a:ext cx="7697253"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Enzyme Advantage</a:t>
            </a:r>
          </a:p>
        </p:txBody>
      </p:sp>
      <p:sp>
        <p:nvSpPr>
          <p:cNvPr id="331" name="Shape 331"/>
          <p:cNvSpPr/>
          <p:nvPr/>
        </p:nvSpPr>
        <p:spPr>
          <a:xfrm>
            <a:off x="570030" y="4577080"/>
            <a:ext cx="11849101" cy="29870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Conventionally trained physicians, including gastroenterologists, sometimes recommend enzymes as well. In general though, conventional practitioners tend to believe that most people get all the enzymes they need barring those they deem to have "true enzyme deficiency" (which they detect with a stool analysis). Some doctors prescribe Pancreatin, a digestive enzyme that comes from the pancreas of pigs to treat chronic pancreatitis, though this is an uncommon condition. Far more commonly however, conventional doctors recommend over-the-counter enzyme products for those with lactose intolerance or chronic gas.</a:t>
            </a:r>
          </a:p>
        </p:txBody>
      </p:sp>
      <p:sp>
        <p:nvSpPr>
          <p:cNvPr id="332" name="Shape 332"/>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nvSpPr>
        <p:spPr>
          <a:xfrm>
            <a:off x="1285049" y="647700"/>
            <a:ext cx="10444495" cy="163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lvl1pPr>
          </a:lstStyle>
          <a:p>
            <a:pPr/>
            <a:r>
              <a:t>Advanced Probiotic</a:t>
            </a:r>
          </a:p>
        </p:txBody>
      </p:sp>
      <p:pic>
        <p:nvPicPr>
          <p:cNvPr id="335" name="Advanced-probiotic-blend-60cap_F.png"/>
          <p:cNvPicPr>
            <a:picLocks noChangeAspect="1"/>
          </p:cNvPicPr>
          <p:nvPr/>
        </p:nvPicPr>
        <p:blipFill>
          <a:blip r:embed="rId2">
            <a:extLst/>
          </a:blip>
          <a:stretch>
            <a:fillRect/>
          </a:stretch>
        </p:blipFill>
        <p:spPr>
          <a:xfrm>
            <a:off x="393700" y="2762859"/>
            <a:ext cx="6350001" cy="6089042"/>
          </a:xfrm>
          <a:prstGeom prst="rect">
            <a:avLst/>
          </a:prstGeom>
          <a:ln w="88900">
            <a:miter lim="400000"/>
          </a:ln>
        </p:spPr>
      </p:pic>
      <p:pic>
        <p:nvPicPr>
          <p:cNvPr id="336" name="PHP-D2640-Advanced_Probiotic_Blend-60ct-RD1015.jpg"/>
          <p:cNvPicPr>
            <a:picLocks noChangeAspect="1"/>
          </p:cNvPicPr>
          <p:nvPr/>
        </p:nvPicPr>
        <p:blipFill>
          <a:blip r:embed="rId3">
            <a:extLst/>
          </a:blip>
          <a:stretch>
            <a:fillRect/>
          </a:stretch>
        </p:blipFill>
        <p:spPr>
          <a:xfrm>
            <a:off x="5930900" y="3437780"/>
            <a:ext cx="5346700" cy="4741020"/>
          </a:xfrm>
          <a:prstGeom prst="rect">
            <a:avLst/>
          </a:prstGeom>
          <a:ln w="889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org.trop.oil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131" name="Shape 131"/>
          <p:cNvSpPr/>
          <p:nvPr/>
        </p:nvSpPr>
        <p:spPr>
          <a:xfrm>
            <a:off x="4276761" y="837912"/>
            <a:ext cx="4080068"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Tropic Oil</a:t>
            </a:r>
          </a:p>
        </p:txBody>
      </p:sp>
      <p:sp>
        <p:nvSpPr>
          <p:cNvPr id="132" name="Shape 132"/>
          <p:cNvSpPr/>
          <p:nvPr/>
        </p:nvSpPr>
        <p:spPr>
          <a:xfrm>
            <a:off x="697030" y="3846830"/>
            <a:ext cx="11849101"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2" marL="304800" indent="-304800" algn="l">
              <a:defRPr sz="2400">
                <a:latin typeface="Myriad Pro"/>
                <a:ea typeface="Myriad Pro"/>
                <a:cs typeface="Myriad Pro"/>
                <a:sym typeface="Myriad Pro"/>
              </a:defRPr>
            </a:pPr>
            <a:r>
              <a:t>     Pure white, fresh and creamy, Tropic Oil naturally remains stable even in tropical heat, so   its freshness lasts.</a:t>
            </a:r>
          </a:p>
        </p:txBody>
      </p:sp>
      <p:sp>
        <p:nvSpPr>
          <p:cNvPr id="133" name="Shape 133"/>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134" name="Shape 134"/>
          <p:cNvSpPr/>
          <p:nvPr/>
        </p:nvSpPr>
        <p:spPr>
          <a:xfrm>
            <a:off x="698500" y="5104130"/>
            <a:ext cx="11849100" cy="151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04800" indent="-304800" algn="l">
              <a:defRPr sz="2400">
                <a:latin typeface="Myriad Pro"/>
                <a:ea typeface="Myriad Pro"/>
                <a:cs typeface="Myriad Pro"/>
                <a:sym typeface="Myriad Pro"/>
              </a:defRPr>
            </a:pPr>
            <a:r>
              <a:t>	</a:t>
            </a:r>
            <a:r>
              <a:t>Coconut oil is one of the only natural food sources of monolaurin, which is the nutrient in mother’s breast milk that helps build up a breastfeeding baby’s immune system – best when taken raw to enjoy the immune supporting capabilities.</a:t>
            </a:r>
          </a:p>
        </p:txBody>
      </p:sp>
      <p:sp>
        <p:nvSpPr>
          <p:cNvPr id="135" name="Shape 135"/>
          <p:cNvSpPr/>
          <p:nvPr/>
        </p:nvSpPr>
        <p:spPr>
          <a:xfrm>
            <a:off x="698500" y="6831330"/>
            <a:ext cx="11849100"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04800" indent="-304800" algn="l">
              <a:defRPr sz="2400">
                <a:latin typeface="Myriad Pro"/>
                <a:ea typeface="Myriad Pro"/>
                <a:cs typeface="Myriad Pro"/>
                <a:sym typeface="Myriad Pro"/>
              </a:defRPr>
            </a:pPr>
            <a:r>
              <a:t>	</a:t>
            </a:r>
            <a:r>
              <a:t>Coconut oil contains zero cholesterol and zero dangerous trans-fats (which are found in hydrogenated oils)</a:t>
            </a:r>
          </a:p>
        </p:txBody>
      </p:sp>
      <p:sp>
        <p:nvSpPr>
          <p:cNvPr id="136" name="Shape 136"/>
          <p:cNvSpPr/>
          <p:nvPr/>
        </p:nvSpPr>
        <p:spPr>
          <a:xfrm>
            <a:off x="698500" y="8196580"/>
            <a:ext cx="11849100"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04800" indent="-304800" algn="l">
              <a:defRPr sz="2400">
                <a:latin typeface="Myriad Pro"/>
                <a:ea typeface="Myriad Pro"/>
                <a:cs typeface="Myriad Pro"/>
                <a:sym typeface="Myriad Pro"/>
              </a:defRPr>
            </a:lvl1pPr>
          </a:lstStyle>
          <a:p>
            <a:pPr/>
            <a:r>
              <a:t>    Contains medium chain triglycerides (MCTs), which are healthy fats that burn easily without stimulating weight gain or fat storage</a:t>
            </a:r>
          </a:p>
        </p:txBody>
      </p:sp>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nvSpPr>
        <p:spPr>
          <a:xfrm>
            <a:off x="832174" y="3516630"/>
            <a:ext cx="11315701"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a:ea typeface="Myriad Pro"/>
                <a:cs typeface="Myriad Pro"/>
                <a:sym typeface="Myriad Pro"/>
              </a:defRPr>
            </a:pPr>
            <a:r>
              <a:rPr>
                <a:latin typeface="Myriad Pro Semibold"/>
                <a:ea typeface="Myriad Pro Semibold"/>
                <a:cs typeface="Myriad Pro Semibold"/>
                <a:sym typeface="Myriad Pro Semibold"/>
              </a:rPr>
              <a:t>What it is:</a:t>
            </a:r>
            <a:r>
              <a:t> A potent, all-vegetarian, synergistic and shelf-stable blend of the most vital "friendly" bacteria available.</a:t>
            </a:r>
          </a:p>
        </p:txBody>
      </p:sp>
      <p:sp>
        <p:nvSpPr>
          <p:cNvPr id="339" name="Shape 339"/>
          <p:cNvSpPr/>
          <p:nvPr/>
        </p:nvSpPr>
        <p:spPr>
          <a:xfrm>
            <a:off x="2385823" y="837912"/>
            <a:ext cx="7861946"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Advanced Probiotic</a:t>
            </a:r>
          </a:p>
        </p:txBody>
      </p:sp>
      <p:sp>
        <p:nvSpPr>
          <p:cNvPr id="340" name="Shape 340"/>
          <p:cNvSpPr/>
          <p:nvPr/>
        </p:nvSpPr>
        <p:spPr>
          <a:xfrm>
            <a:off x="993847" y="4607560"/>
            <a:ext cx="11023601" cy="47294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800">
                <a:latin typeface="Myriad Pro Semibold"/>
                <a:ea typeface="Myriad Pro Semibold"/>
                <a:cs typeface="Myriad Pro Semibold"/>
                <a:sym typeface="Myriad Pro Semibold"/>
              </a:defRPr>
            </a:pPr>
            <a:r>
              <a:t>Benefits:</a:t>
            </a:r>
            <a:endParaRPr>
              <a:latin typeface="Myriad Pro"/>
              <a:ea typeface="Myriad Pro"/>
              <a:cs typeface="Myriad Pro"/>
              <a:sym typeface="Myriad Pro"/>
            </a:endParaRPr>
          </a:p>
          <a:p>
            <a:pPr marL="457200" indent="-317500" algn="l">
              <a:buSzPct val="100000"/>
              <a:buAutoNum type="arabicPeriod" startAt="1"/>
              <a:tabLst>
                <a:tab pos="139700" algn="l"/>
                <a:tab pos="457200" algn="l"/>
              </a:tabLst>
              <a:defRPr sz="1800">
                <a:latin typeface="Myriad Pro"/>
                <a:ea typeface="Myriad Pro"/>
                <a:cs typeface="Myriad Pro"/>
                <a:sym typeface="Myriad Pro"/>
              </a:defRPr>
            </a:pPr>
            <a:r>
              <a:t>Repopulation of friendly bacteria and therefore the return of intestinal flora to a healthier balance</a:t>
            </a:r>
          </a:p>
          <a:p>
            <a:pPr marL="457200" indent="-317500" algn="l">
              <a:buSzPct val="100000"/>
              <a:buAutoNum type="arabicPeriod" startAt="1"/>
              <a:tabLst>
                <a:tab pos="139700" algn="l"/>
                <a:tab pos="457200" algn="l"/>
              </a:tabLst>
              <a:defRPr sz="1800">
                <a:latin typeface="Myriad Pro"/>
                <a:ea typeface="Myriad Pro"/>
                <a:cs typeface="Myriad Pro"/>
                <a:sym typeface="Myriad Pro"/>
              </a:defRPr>
            </a:pPr>
            <a:r>
              <a:t>Nutritional assistance in the body`s normal response to yeast. Helps body to fight of yeast infections and Candida</a:t>
            </a:r>
          </a:p>
          <a:p>
            <a:pPr marL="457200" indent="-317500" algn="l">
              <a:buSzPct val="100000"/>
              <a:buAutoNum type="arabicPeriod" startAt="1"/>
              <a:tabLst>
                <a:tab pos="139700" algn="l"/>
                <a:tab pos="457200" algn="l"/>
              </a:tabLst>
              <a:defRPr sz="1800">
                <a:latin typeface="Myriad Pro"/>
                <a:ea typeface="Myriad Pro"/>
                <a:cs typeface="Myriad Pro"/>
                <a:sym typeface="Myriad Pro"/>
              </a:defRPr>
            </a:pPr>
            <a:r>
              <a:t>May help prevent or reduce urinary tract infections</a:t>
            </a:r>
          </a:p>
          <a:p>
            <a:pPr marL="457200" indent="-317500" algn="l">
              <a:buSzPct val="100000"/>
              <a:buAutoNum type="arabicPeriod" startAt="1"/>
              <a:tabLst>
                <a:tab pos="139700" algn="l"/>
                <a:tab pos="457200" algn="l"/>
              </a:tabLst>
              <a:defRPr sz="1800">
                <a:latin typeface="Myriad Pro"/>
                <a:ea typeface="Myriad Pro"/>
                <a:cs typeface="Myriad Pro"/>
                <a:sym typeface="Myriad Pro"/>
              </a:defRPr>
            </a:pPr>
            <a:r>
              <a:t>Aid in digestion, especially the digestion of proteins</a:t>
            </a:r>
          </a:p>
          <a:p>
            <a:pPr marL="457200" indent="-317500" algn="l">
              <a:buSzPct val="100000"/>
              <a:buAutoNum type="arabicPeriod" startAt="1"/>
              <a:tabLst>
                <a:tab pos="139700" algn="l"/>
                <a:tab pos="457200" algn="l"/>
              </a:tabLst>
              <a:defRPr sz="1800">
                <a:latin typeface="Myriad Pro"/>
                <a:ea typeface="Myriad Pro"/>
                <a:cs typeface="Myriad Pro"/>
                <a:sym typeface="Myriad Pro"/>
              </a:defRPr>
            </a:pPr>
            <a:r>
              <a:t>Reduction of bowel toxins - reduction of gas, bloating, and intestinal and systemic toxicity</a:t>
            </a:r>
          </a:p>
          <a:p>
            <a:pPr marL="457200" indent="-317500" algn="l">
              <a:buSzPct val="100000"/>
              <a:buAutoNum type="arabicPeriod" startAt="1"/>
              <a:tabLst>
                <a:tab pos="139700" algn="l"/>
                <a:tab pos="457200" algn="l"/>
              </a:tabLst>
              <a:defRPr sz="1800">
                <a:latin typeface="Myriad Pro"/>
                <a:ea typeface="Myriad Pro"/>
                <a:cs typeface="Myriad Pro"/>
                <a:sym typeface="Myriad Pro"/>
              </a:defRPr>
            </a:pPr>
            <a:r>
              <a:t>Prevention of diarrhea and constipation, improvement of chronic bowel disease symptoms</a:t>
            </a:r>
          </a:p>
          <a:p>
            <a:pPr marL="457200" indent="-317500" algn="l">
              <a:buSzPct val="100000"/>
              <a:buAutoNum type="arabicPeriod" startAt="1"/>
              <a:tabLst>
                <a:tab pos="139700" algn="l"/>
                <a:tab pos="457200" algn="l"/>
              </a:tabLst>
              <a:defRPr sz="1800">
                <a:latin typeface="Myriad Pro"/>
                <a:ea typeface="Myriad Pro"/>
                <a:cs typeface="Myriad Pro"/>
                <a:sym typeface="Myriad Pro"/>
              </a:defRPr>
            </a:pPr>
            <a:r>
              <a:t>Boost to the immune system, as well as an anticancer effect</a:t>
            </a:r>
          </a:p>
          <a:p>
            <a:pPr marL="457200" indent="-317500" algn="l">
              <a:buSzPct val="100000"/>
              <a:buAutoNum type="arabicPeriod" startAt="1"/>
              <a:tabLst>
                <a:tab pos="139700" algn="l"/>
                <a:tab pos="457200" algn="l"/>
              </a:tabLst>
              <a:defRPr sz="1800">
                <a:latin typeface="Myriad Pro"/>
                <a:ea typeface="Myriad Pro"/>
                <a:cs typeface="Myriad Pro"/>
                <a:sym typeface="Myriad Pro"/>
              </a:defRPr>
            </a:pPr>
            <a:r>
              <a:t>A reduction in serum cholesterol</a:t>
            </a:r>
          </a:p>
          <a:p>
            <a:pPr marL="457200" indent="-317500" algn="l">
              <a:buSzPct val="100000"/>
              <a:buAutoNum type="arabicPeriod" startAt="1"/>
              <a:tabLst>
                <a:tab pos="139700" algn="l"/>
                <a:tab pos="457200" algn="l"/>
              </a:tabLst>
              <a:defRPr sz="1800">
                <a:latin typeface="Myriad Pro"/>
                <a:ea typeface="Myriad Pro"/>
                <a:cs typeface="Myriad Pro"/>
                <a:sym typeface="Myriad Pro"/>
              </a:defRPr>
            </a:pPr>
            <a:r>
              <a:t>Protection of liver function</a:t>
            </a:r>
          </a:p>
          <a:p>
            <a:pPr marL="457200" indent="-317500" algn="l">
              <a:buSzPct val="100000"/>
              <a:buAutoNum type="arabicPeriod" startAt="1"/>
              <a:tabLst>
                <a:tab pos="139700" algn="l"/>
                <a:tab pos="457200" algn="l"/>
              </a:tabLst>
              <a:defRPr sz="1800">
                <a:latin typeface="Myriad Pro"/>
                <a:ea typeface="Myriad Pro"/>
                <a:cs typeface="Myriad Pro"/>
                <a:sym typeface="Myriad Pro"/>
              </a:defRPr>
            </a:pPr>
            <a:r>
              <a:t>May help athletes to reduce the amount of infections </a:t>
            </a:r>
            <a:r>
              <a:rPr i="1"/>
              <a:t>and</a:t>
            </a:r>
            <a:r>
              <a:t> to recover faster from infections than those who do not take probiotics, according to a study published in the </a:t>
            </a:r>
            <a:r>
              <a:rPr i="1"/>
              <a:t>British Journal of Sports Medicine</a:t>
            </a:r>
            <a:r>
              <a:t>.</a:t>
            </a:r>
          </a:p>
          <a:p>
            <a:pPr marL="457200" indent="-317500" algn="l">
              <a:buSzPct val="100000"/>
              <a:buAutoNum type="arabicPeriod" startAt="1"/>
              <a:tabLst>
                <a:tab pos="139700" algn="l"/>
                <a:tab pos="457200" algn="l"/>
              </a:tabLst>
              <a:defRPr sz="1800">
                <a:latin typeface="Myriad Pro"/>
                <a:ea typeface="Myriad Pro"/>
                <a:cs typeface="Myriad Pro"/>
                <a:sym typeface="Myriad Pro"/>
              </a:defRPr>
            </a:pPr>
            <a:r>
              <a:t>Provision of nutrients to intestinal cells and enhancement of nutrient absorption.</a:t>
            </a:r>
          </a:p>
          <a:p>
            <a:pPr marL="457200" indent="-317500" algn="l">
              <a:buSzPct val="100000"/>
              <a:buAutoNum type="arabicPeriod" startAt="1"/>
              <a:tabLst>
                <a:tab pos="139700" algn="l"/>
                <a:tab pos="457200" algn="l"/>
              </a:tabLst>
              <a:defRPr sz="1800">
                <a:latin typeface="Myriad Pro"/>
                <a:ea typeface="Myriad Pro"/>
                <a:cs typeface="Myriad Pro"/>
                <a:sym typeface="Myriad Pro"/>
              </a:defRPr>
            </a:pPr>
            <a:r>
              <a:t>Probiotics eliminate allergens from the blood before they cause a histamine reaction, therefore eliminating the need for anti-histamines.</a:t>
            </a:r>
          </a:p>
        </p:txBody>
      </p:sp>
      <p:pic>
        <p:nvPicPr>
          <p:cNvPr id="341" name="Advanced-probiotic-blend-60cap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Shape 343"/>
          <p:cNvSpPr/>
          <p:nvPr/>
        </p:nvSpPr>
        <p:spPr>
          <a:xfrm>
            <a:off x="2385823" y="837912"/>
            <a:ext cx="7861946"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Advanced Probiotic</a:t>
            </a:r>
          </a:p>
        </p:txBody>
      </p:sp>
      <p:pic>
        <p:nvPicPr>
          <p:cNvPr id="344" name="Advanced-probiotic-blend-60cap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345" name="Shape 345"/>
          <p:cNvSpPr/>
          <p:nvPr/>
        </p:nvSpPr>
        <p:spPr>
          <a:xfrm>
            <a:off x="570030" y="3872230"/>
            <a:ext cx="11849101"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Purium`s Advanced Probiotic Blend is patented and clinically proven to restore friendly bacteria to the bowels.</a:t>
            </a:r>
          </a:p>
        </p:txBody>
      </p:sp>
      <p:sp>
        <p:nvSpPr>
          <p:cNvPr id="346" name="Shape 346"/>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347" name="Shape 347"/>
          <p:cNvSpPr/>
          <p:nvPr/>
        </p:nvSpPr>
        <p:spPr>
          <a:xfrm>
            <a:off x="571500" y="5072380"/>
            <a:ext cx="11849100" cy="18821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Doctors and scientists in Europe have long recognized the need for anyone using antibiotics to take a `probiotic,` which will help the bowel rebuild the good bacteria that are killed by the pharmaceutical drugs. This is very helpful for women who are susceptible to yeast infections, Candida albicans and chronic fatigue</a:t>
            </a:r>
          </a:p>
        </p:txBody>
      </p:sp>
      <p:sp>
        <p:nvSpPr>
          <p:cNvPr id="348" name="Shape 348"/>
          <p:cNvSpPr/>
          <p:nvPr/>
        </p:nvSpPr>
        <p:spPr>
          <a:xfrm>
            <a:off x="571500" y="7161530"/>
            <a:ext cx="11849100"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i="1"/>
              <a:t>FOS (Inulin)</a:t>
            </a:r>
            <a:r>
              <a:t> promotes the growth of the beneficial bowel bacteria (lactobacillus acidophilus and bifidus), beneficial effects are reduction of bowel toxins, the prevention of diarrhea and constipation, a reduction in serum cholesterol, the protection of liver function, an anticancer effect and an improvement of chronic inflammatory bowel disease symptoms.</a:t>
            </a:r>
          </a:p>
        </p:txBody>
      </p:sp>
    </p:spTree>
  </p:cSld>
  <p:clrMapOvr>
    <a:masterClrMapping/>
  </p:clrMapOvr>
  <p:transition xmlns:p14="http://schemas.microsoft.com/office/powerpoint/2010/main" spd="med" advClick="1" p14:dur="1000"/>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nvSpPr>
        <p:spPr>
          <a:xfrm>
            <a:off x="2385823" y="837912"/>
            <a:ext cx="7861946"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Advanced Probiotic</a:t>
            </a:r>
          </a:p>
        </p:txBody>
      </p:sp>
      <p:pic>
        <p:nvPicPr>
          <p:cNvPr id="351" name="Advanced-probiotic-blend-60cap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352" name="Shape 352"/>
          <p:cNvSpPr/>
          <p:nvPr/>
        </p:nvSpPr>
        <p:spPr>
          <a:xfrm>
            <a:off x="570030" y="4284980"/>
            <a:ext cx="11849101" cy="151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i="1"/>
              <a:t>F-19</a:t>
            </a:r>
            <a:r>
              <a:t> is friendly bacteria that supports the digestion of protein, reduces fungus infestations, lowers blood cholesterol, aids general digestion, and enhances nutrient absorption.</a:t>
            </a:r>
          </a:p>
        </p:txBody>
      </p:sp>
      <p:sp>
        <p:nvSpPr>
          <p:cNvPr id="353" name="Shape 353"/>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354" name="Shape 354"/>
          <p:cNvSpPr/>
          <p:nvPr/>
        </p:nvSpPr>
        <p:spPr>
          <a:xfrm>
            <a:off x="571500" y="6520180"/>
            <a:ext cx="11849100"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i="1"/>
              <a:t>Acacia Gum</a:t>
            </a:r>
            <a:r>
              <a:t> provides fiber enrichment and prebiotic effect to improve digestive health and improve regularity.</a:t>
            </a:r>
          </a:p>
        </p:txBody>
      </p:sp>
    </p:spTree>
  </p:cSld>
  <p:clrMapOvr>
    <a:masterClrMapping/>
  </p:clrMapOvr>
  <p:transition xmlns:p14="http://schemas.microsoft.com/office/powerpoint/2010/main" spd="med" advClick="1" p14:dur="1000"/>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6" name="Shape 356"/>
          <p:cNvSpPr/>
          <p:nvPr/>
        </p:nvSpPr>
        <p:spPr>
          <a:xfrm>
            <a:off x="2385823" y="837912"/>
            <a:ext cx="7861946"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Advanced Probiotic</a:t>
            </a:r>
          </a:p>
        </p:txBody>
      </p:sp>
      <p:pic>
        <p:nvPicPr>
          <p:cNvPr id="357" name="Advanced-probiotic-blend-60cap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358" name="Shape 358"/>
          <p:cNvSpPr/>
          <p:nvPr/>
        </p:nvSpPr>
        <p:spPr>
          <a:xfrm>
            <a:off x="570030" y="4748530"/>
            <a:ext cx="11849101" cy="26187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i="1" sz="2400">
                <a:latin typeface="Myriad Pro"/>
                <a:ea typeface="Myriad Pro"/>
                <a:cs typeface="Myriad Pro"/>
                <a:sym typeface="Myriad Pro"/>
              </a:defRPr>
            </a:pPr>
            <a:r>
              <a:t>Advanced Probiotic Blend is simply the most shelf-stable and most effective vegetarian probiotic ever developed. It is used in hospitals in Japan and is even known to be safe for adolescents (who typically should avoid introducing foreign gut bacteria). Complex in its simplicity, the 2 powerful acido- and bifido-bacteria along with the paracasei create harmonious integration with your existing flora versus less complimentary complex products which act instead as an invading army.</a:t>
            </a:r>
            <a:endParaRPr i="0"/>
          </a:p>
          <a:p>
            <a:pPr algn="l">
              <a:defRPr sz="2400">
                <a:latin typeface="Myriad Pro"/>
                <a:ea typeface="Myriad Pro"/>
                <a:cs typeface="Myriad Pro"/>
                <a:sym typeface="Myriad Pro"/>
              </a:defRPr>
            </a:pPr>
            <a:r>
              <a:t>- Dave Sandoval</a:t>
            </a:r>
          </a:p>
        </p:txBody>
      </p:sp>
      <p:sp>
        <p:nvSpPr>
          <p:cNvPr id="359" name="Shape 359"/>
          <p:cNvSpPr/>
          <p:nvPr/>
        </p:nvSpPr>
        <p:spPr>
          <a:xfrm>
            <a:off x="1270000" y="4108450"/>
            <a:ext cx="3080003" cy="863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Final word from Dave:</a:t>
            </a:r>
          </a:p>
        </p:txBody>
      </p:sp>
    </p:spTree>
  </p:cSld>
  <p:clrMapOvr>
    <a:masterClrMapping/>
  </p:clrMapOvr>
  <p:transition xmlns:p14="http://schemas.microsoft.com/office/powerpoint/2010/main" spd="med" advClick="1" p14:dur="1000"/>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1" name="Shape 361"/>
          <p:cNvSpPr/>
          <p:nvPr/>
        </p:nvSpPr>
        <p:spPr>
          <a:xfrm>
            <a:off x="1761951" y="647700"/>
            <a:ext cx="9490690" cy="163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lvl1pPr>
          </a:lstStyle>
          <a:p>
            <a:pPr/>
            <a:r>
              <a:t>Daily Fiber Blend</a:t>
            </a:r>
          </a:p>
        </p:txBody>
      </p:sp>
      <p:pic>
        <p:nvPicPr>
          <p:cNvPr id="362" name="daily-fiber-blend_F.png"/>
          <p:cNvPicPr>
            <a:picLocks noChangeAspect="1"/>
          </p:cNvPicPr>
          <p:nvPr/>
        </p:nvPicPr>
        <p:blipFill>
          <a:blip r:embed="rId2">
            <a:extLst/>
          </a:blip>
          <a:stretch>
            <a:fillRect/>
          </a:stretch>
        </p:blipFill>
        <p:spPr>
          <a:xfrm>
            <a:off x="393700" y="2762858"/>
            <a:ext cx="6350001" cy="6089043"/>
          </a:xfrm>
          <a:prstGeom prst="rect">
            <a:avLst/>
          </a:prstGeom>
          <a:ln w="88900">
            <a:miter lim="400000"/>
          </a:ln>
        </p:spPr>
      </p:pic>
      <p:pic>
        <p:nvPicPr>
          <p:cNvPr id="363" name="PHP-D2210-Daily_Fiber_Blend_500g-RD0316.jpg"/>
          <p:cNvPicPr>
            <a:picLocks noChangeAspect="1"/>
          </p:cNvPicPr>
          <p:nvPr/>
        </p:nvPicPr>
        <p:blipFill>
          <a:blip r:embed="rId3">
            <a:extLst/>
          </a:blip>
          <a:stretch>
            <a:fillRect/>
          </a:stretch>
        </p:blipFill>
        <p:spPr>
          <a:xfrm>
            <a:off x="6591300" y="3047479"/>
            <a:ext cx="5715000" cy="5296421"/>
          </a:xfrm>
          <a:prstGeom prst="rect">
            <a:avLst/>
          </a:prstGeom>
          <a:ln w="88900">
            <a:miter lim="400000"/>
          </a:ln>
        </p:spPr>
      </p:pic>
    </p:spTree>
  </p:cSld>
  <p:clrMapOvr>
    <a:masterClrMapping/>
  </p:clrMapOvr>
  <p:transition xmlns:p14="http://schemas.microsoft.com/office/powerpoint/2010/main" spd="med" advClick="1" p14:dur="1000"/>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5" name="daily-fiber-blend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366" name="Shape 366"/>
          <p:cNvSpPr/>
          <p:nvPr/>
        </p:nvSpPr>
        <p:spPr>
          <a:xfrm>
            <a:off x="832174" y="3586480"/>
            <a:ext cx="11315701"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a:ea typeface="Myriad Pro"/>
                <a:cs typeface="Myriad Pro"/>
                <a:sym typeface="Myriad Pro"/>
              </a:defRPr>
            </a:pPr>
            <a:r>
              <a:rPr>
                <a:latin typeface="Myriad Pro Semibold"/>
                <a:ea typeface="Myriad Pro Semibold"/>
                <a:cs typeface="Myriad Pro Semibold"/>
                <a:sym typeface="Myriad Pro Semibold"/>
              </a:rPr>
              <a:t>What it is:</a:t>
            </a:r>
            <a:r>
              <a:t> A proprietary blend of the most effective, gentle, and naturally acting dietary fiber. Unlike other fiber products, the Daily Fiber Blend recognizes the need to also create lubrication with foods containing healing essential fats, and to reduce discomfort by balancing the "roughage" with soluble fibers, which cleanse the blood stream as well as the colon.</a:t>
            </a:r>
          </a:p>
        </p:txBody>
      </p:sp>
      <p:sp>
        <p:nvSpPr>
          <p:cNvPr id="367" name="Shape 367"/>
          <p:cNvSpPr/>
          <p:nvPr/>
        </p:nvSpPr>
        <p:spPr>
          <a:xfrm>
            <a:off x="2743498" y="837912"/>
            <a:ext cx="7146593"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Daily Fiber Blend</a:t>
            </a:r>
          </a:p>
        </p:txBody>
      </p:sp>
      <p:sp>
        <p:nvSpPr>
          <p:cNvPr id="368" name="Shape 368"/>
          <p:cNvSpPr/>
          <p:nvPr/>
        </p:nvSpPr>
        <p:spPr>
          <a:xfrm>
            <a:off x="993847" y="6424930"/>
            <a:ext cx="11023601" cy="18821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Semibold"/>
                <a:ea typeface="Myriad Pro Semibold"/>
                <a:cs typeface="Myriad Pro Semibold"/>
                <a:sym typeface="Myriad Pro Semibold"/>
              </a:defRPr>
            </a:pPr>
            <a:r>
              <a:t>Benefits:</a:t>
            </a:r>
            <a:endParaRPr>
              <a:latin typeface="Myriad Pro"/>
              <a:ea typeface="Myriad Pro"/>
              <a:cs typeface="Myriad Pro"/>
              <a:sym typeface="Myriad Pro"/>
            </a:endParaRP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May enhance bowel function</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Supports healthy cardiovascular function</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Contains highly digestible amino acids</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May support a weight loss regimen</a:t>
            </a:r>
          </a:p>
        </p:txBody>
      </p:sp>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Shape 370"/>
          <p:cNvSpPr/>
          <p:nvPr/>
        </p:nvSpPr>
        <p:spPr>
          <a:xfrm>
            <a:off x="2743498" y="837912"/>
            <a:ext cx="7146593"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Daily Fiber Blend</a:t>
            </a:r>
          </a:p>
        </p:txBody>
      </p:sp>
      <p:pic>
        <p:nvPicPr>
          <p:cNvPr id="371" name="daily-fiber-blend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372" name="Shape 372"/>
          <p:cNvSpPr/>
          <p:nvPr/>
        </p:nvSpPr>
        <p:spPr>
          <a:xfrm>
            <a:off x="570030" y="4056380"/>
            <a:ext cx="11849101" cy="7772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Studies show that fiber is more essential to daily living then previously understood.</a:t>
            </a:r>
          </a:p>
        </p:txBody>
      </p:sp>
      <p:sp>
        <p:nvSpPr>
          <p:cNvPr id="373" name="Shape 373"/>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374" name="Shape 374"/>
          <p:cNvSpPr/>
          <p:nvPr/>
        </p:nvSpPr>
        <p:spPr>
          <a:xfrm>
            <a:off x="571500" y="4831080"/>
            <a:ext cx="11849100" cy="18821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Flaxseed oil is rich in </a:t>
            </a:r>
            <a:r>
              <a:rPr i="1"/>
              <a:t>alpha linolenic acid</a:t>
            </a:r>
            <a:r>
              <a:t>, an omega-3 fat that is a precursor to the form of omega-3 found in fish oils called </a:t>
            </a:r>
            <a:r>
              <a:rPr i="1"/>
              <a:t>eicosapentaenoic acid</a:t>
            </a:r>
            <a:r>
              <a:t> or EPA. Alpha linolenic acid or ALA, in addition to providing several beneficial effects of its own, can be converted in the body to EPA, thus providing EPA`s beneficial effects.</a:t>
            </a:r>
          </a:p>
        </p:txBody>
      </p:sp>
      <p:sp>
        <p:nvSpPr>
          <p:cNvPr id="375" name="Shape 375"/>
          <p:cNvSpPr/>
          <p:nvPr/>
        </p:nvSpPr>
        <p:spPr>
          <a:xfrm>
            <a:off x="571500" y="6920230"/>
            <a:ext cx="11849100"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Glucomannan is a water-soluble dietary fiber obtained from the root of the Konjac plant found throughout Asia. Nearly calorie-free, glucomannan has been consumed as a food (in noodles, tofu, etc.) for over 1000 years. Recent studies have shown that its health benefits may include: cholesterol reduction, blood sugar regulation, constipation relief, and appetite suppression.</a:t>
            </a:r>
          </a:p>
        </p:txBody>
      </p:sp>
    </p:spTree>
  </p:cSld>
  <p:clrMapOvr>
    <a:masterClrMapping/>
  </p:clrMapOvr>
  <p:transition xmlns:p14="http://schemas.microsoft.com/office/powerpoint/2010/main" spd="med" advClick="1" p14:dur="1000"/>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7" name="Shape 377"/>
          <p:cNvSpPr/>
          <p:nvPr/>
        </p:nvSpPr>
        <p:spPr>
          <a:xfrm>
            <a:off x="2743498" y="837912"/>
            <a:ext cx="7146593"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Daily Fiber Blend</a:t>
            </a:r>
          </a:p>
        </p:txBody>
      </p:sp>
      <p:pic>
        <p:nvPicPr>
          <p:cNvPr id="378" name="daily-fiber-blend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379" name="Shape 379"/>
          <p:cNvSpPr/>
          <p:nvPr/>
        </p:nvSpPr>
        <p:spPr>
          <a:xfrm>
            <a:off x="570030" y="3738880"/>
            <a:ext cx="11849101"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The term `heirloom` has been applied to the ancient grains (quinoa, amaranth, spelt, and Kamut) to further describe their unique stature among all foods as a pure, non hybrid. The sprouting process employed for these ancient grains creates living enzymes like S.O.D. (Super oxide Dismutase) and catalysts., which are plant versions of the most powerful antioxidants produced by the human body.</a:t>
            </a:r>
          </a:p>
        </p:txBody>
      </p:sp>
      <p:sp>
        <p:nvSpPr>
          <p:cNvPr id="380" name="Shape 380"/>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381" name="Shape 381"/>
          <p:cNvSpPr/>
          <p:nvPr/>
        </p:nvSpPr>
        <p:spPr>
          <a:xfrm>
            <a:off x="571500" y="7104380"/>
            <a:ext cx="11849100"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Not only good for regularity; Inulin/ FOS may help maintain a healthy cholesterol level and aid your cardiovascular system.</a:t>
            </a:r>
          </a:p>
        </p:txBody>
      </p:sp>
      <p:sp>
        <p:nvSpPr>
          <p:cNvPr id="382" name="Shape 382"/>
          <p:cNvSpPr/>
          <p:nvPr/>
        </p:nvSpPr>
        <p:spPr>
          <a:xfrm>
            <a:off x="571500" y="5935980"/>
            <a:ext cx="11849100"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Psyllium husk has been tested in numerous studies and has proven to be quite substantial in lowering cholesterol.</a:t>
            </a:r>
          </a:p>
        </p:txBody>
      </p:sp>
      <p:sp>
        <p:nvSpPr>
          <p:cNvPr id="383" name="Shape 383"/>
          <p:cNvSpPr/>
          <p:nvPr/>
        </p:nvSpPr>
        <p:spPr>
          <a:xfrm>
            <a:off x="571500" y="8196580"/>
            <a:ext cx="11849100" cy="151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Researchers found increasing whole grain foods, such as Aktivated Barley, in a healthy diet might reduce risk factors associated with excess weight, type 2 diabetes mellitus and cardiovascular disease.</a:t>
            </a:r>
          </a:p>
        </p:txBody>
      </p:sp>
    </p:spTree>
  </p:cSld>
  <p:clrMapOvr>
    <a:masterClrMapping/>
  </p:clrMapOvr>
  <p:transition xmlns:p14="http://schemas.microsoft.com/office/powerpoint/2010/main" spd="med" advClick="1" p14:dur="1000"/>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85" name="Super-CleansR_F.png"/>
          <p:cNvPicPr>
            <a:picLocks noChangeAspect="1"/>
          </p:cNvPicPr>
          <p:nvPr/>
        </p:nvPicPr>
        <p:blipFill>
          <a:blip r:embed="rId2">
            <a:extLst/>
          </a:blip>
          <a:stretch>
            <a:fillRect/>
          </a:stretch>
        </p:blipFill>
        <p:spPr>
          <a:xfrm>
            <a:off x="647700" y="3042258"/>
            <a:ext cx="6350001" cy="6089043"/>
          </a:xfrm>
          <a:prstGeom prst="rect">
            <a:avLst/>
          </a:prstGeom>
          <a:ln w="88900">
            <a:miter lim="400000"/>
          </a:ln>
        </p:spPr>
      </p:pic>
      <p:sp>
        <p:nvSpPr>
          <p:cNvPr id="386" name="Shape 386"/>
          <p:cNvSpPr/>
          <p:nvPr/>
        </p:nvSpPr>
        <p:spPr>
          <a:xfrm>
            <a:off x="2488755" y="647700"/>
            <a:ext cx="8037081" cy="163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lvl1pPr>
          </a:lstStyle>
          <a:p>
            <a:pPr/>
            <a:r>
              <a:t>Super CleansR</a:t>
            </a:r>
          </a:p>
        </p:txBody>
      </p:sp>
      <p:pic>
        <p:nvPicPr>
          <p:cNvPr id="387" name="PHP-SuperCleansR-90cap.png"/>
          <p:cNvPicPr>
            <a:picLocks noChangeAspect="1"/>
          </p:cNvPicPr>
          <p:nvPr/>
        </p:nvPicPr>
        <p:blipFill>
          <a:blip r:embed="rId3">
            <a:extLst/>
          </a:blip>
          <a:stretch>
            <a:fillRect/>
          </a:stretch>
        </p:blipFill>
        <p:spPr>
          <a:xfrm>
            <a:off x="6375400" y="3947583"/>
            <a:ext cx="4318000" cy="4282018"/>
          </a:xfrm>
          <a:prstGeom prst="rect">
            <a:avLst/>
          </a:prstGeom>
          <a:ln w="88900">
            <a:miter lim="400000"/>
          </a:ln>
        </p:spPr>
      </p:pic>
    </p:spTree>
  </p:cSld>
  <p:clrMapOvr>
    <a:masterClrMapping/>
  </p:clrMapOvr>
  <p:transition xmlns:p14="http://schemas.microsoft.com/office/powerpoint/2010/main" spd="med" advClick="1" p14:dur="1000"/>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89" name="Super-CleansR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390" name="Shape 390"/>
          <p:cNvSpPr/>
          <p:nvPr/>
        </p:nvSpPr>
        <p:spPr>
          <a:xfrm>
            <a:off x="832174" y="3548380"/>
            <a:ext cx="11315701"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a:ea typeface="Myriad Pro"/>
                <a:cs typeface="Myriad Pro"/>
                <a:sym typeface="Myriad Pro"/>
              </a:defRPr>
            </a:pPr>
            <a:r>
              <a:t>A Gentle, Deep, Effective CleansR</a:t>
            </a:r>
          </a:p>
          <a:p>
            <a:pPr marL="457200" indent="-317500" algn="l">
              <a:buSzPct val="100000"/>
              <a:buChar char="•"/>
              <a:tabLst>
                <a:tab pos="139700" algn="l"/>
                <a:tab pos="457200" algn="l"/>
              </a:tabLst>
              <a:defRPr sz="2400">
                <a:latin typeface="Myriad Pro"/>
                <a:ea typeface="Myriad Pro"/>
                <a:cs typeface="Myriad Pro"/>
                <a:sym typeface="Myriad Pro"/>
              </a:defRPr>
            </a:pPr>
            <a:r>
              <a:t>Increases peristaltic action</a:t>
            </a:r>
          </a:p>
          <a:p>
            <a:pPr marL="457200" indent="-317500" algn="l">
              <a:buSzPct val="100000"/>
              <a:buChar char="•"/>
              <a:tabLst>
                <a:tab pos="139700" algn="l"/>
                <a:tab pos="457200" algn="l"/>
              </a:tabLst>
              <a:defRPr sz="2400">
                <a:latin typeface="Myriad Pro"/>
                <a:ea typeface="Myriad Pro"/>
                <a:cs typeface="Myriad Pro"/>
                <a:sym typeface="Myriad Pro"/>
              </a:defRPr>
            </a:pPr>
            <a:r>
              <a:t>Reduces constipation</a:t>
            </a:r>
          </a:p>
          <a:p>
            <a:pPr marL="457200" indent="-317500" algn="l">
              <a:buSzPct val="100000"/>
              <a:buChar char="•"/>
              <a:tabLst>
                <a:tab pos="139700" algn="l"/>
                <a:tab pos="457200" algn="l"/>
              </a:tabLst>
              <a:defRPr sz="2400">
                <a:latin typeface="Myriad Pro"/>
                <a:ea typeface="Myriad Pro"/>
                <a:cs typeface="Myriad Pro"/>
                <a:sym typeface="Myriad Pro"/>
              </a:defRPr>
            </a:pPr>
            <a:r>
              <a:t>Enhances deep cleansing</a:t>
            </a:r>
          </a:p>
          <a:p>
            <a:pPr marL="457200" indent="-317500" algn="l">
              <a:buSzPct val="100000"/>
              <a:buChar char="•"/>
              <a:tabLst>
                <a:tab pos="139700" algn="l"/>
                <a:tab pos="457200" algn="l"/>
              </a:tabLst>
              <a:defRPr sz="2400">
                <a:latin typeface="Myriad Pro"/>
                <a:ea typeface="Myriad Pro"/>
                <a:cs typeface="Myriad Pro"/>
                <a:sym typeface="Myriad Pro"/>
              </a:defRPr>
            </a:pPr>
            <a:r>
              <a:t>Gentle yet effective parasite defense</a:t>
            </a:r>
          </a:p>
        </p:txBody>
      </p:sp>
      <p:sp>
        <p:nvSpPr>
          <p:cNvPr id="391" name="Shape 391"/>
          <p:cNvSpPr/>
          <p:nvPr/>
        </p:nvSpPr>
        <p:spPr>
          <a:xfrm>
            <a:off x="3288602" y="837912"/>
            <a:ext cx="6056385"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Super CleansR</a:t>
            </a:r>
          </a:p>
        </p:txBody>
      </p:sp>
      <p:sp>
        <p:nvSpPr>
          <p:cNvPr id="392" name="Shape 392"/>
          <p:cNvSpPr/>
          <p:nvPr/>
        </p:nvSpPr>
        <p:spPr>
          <a:xfrm>
            <a:off x="838200" y="6310630"/>
            <a:ext cx="11315700" cy="151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atin typeface="Myriad Pro"/>
                <a:ea typeface="Myriad Pro"/>
                <a:cs typeface="Myriad Pro"/>
                <a:sym typeface="Myriad Pro"/>
              </a:defRPr>
            </a:lvl1pPr>
          </a:lstStyle>
          <a:p>
            <a:pPr/>
            <a:r>
              <a:t>Super CleansR is a unique combo of herbs &amp; superfoods that stimulates peristaltic action and elimination gently and effectively. It also contains ingredients that have been shown to help defend your body from some parasites.</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org.trop.oil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139" name="Shape 139"/>
          <p:cNvSpPr/>
          <p:nvPr/>
        </p:nvSpPr>
        <p:spPr>
          <a:xfrm>
            <a:off x="4276761" y="837912"/>
            <a:ext cx="4080068"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Tropic Oil</a:t>
            </a:r>
          </a:p>
        </p:txBody>
      </p:sp>
      <p:sp>
        <p:nvSpPr>
          <p:cNvPr id="140" name="Shape 140"/>
          <p:cNvSpPr/>
          <p:nvPr/>
        </p:nvSpPr>
        <p:spPr>
          <a:xfrm>
            <a:off x="697030" y="3846830"/>
            <a:ext cx="11849101"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04800" indent="-304800" algn="l">
              <a:defRPr sz="2400">
                <a:latin typeface="Myriad Pro"/>
                <a:ea typeface="Myriad Pro"/>
                <a:cs typeface="Myriad Pro"/>
                <a:sym typeface="Myriad Pro"/>
              </a:defRPr>
            </a:lvl1pPr>
          </a:lstStyle>
          <a:p>
            <a:pPr/>
            <a:r>
              <a:t>     Pure, organic coconut oil is the safest, healthiest and best tasting oil to fry foods over medium heat. You can fry eggs, chicken, and even use it in stir-frying. You can also substitute coconut oil for vegetable oil in baked goods to make them healthier.</a:t>
            </a:r>
          </a:p>
        </p:txBody>
      </p:sp>
      <p:sp>
        <p:nvSpPr>
          <p:cNvPr id="141" name="Shape 141"/>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142" name="Shape 142"/>
          <p:cNvSpPr/>
          <p:nvPr/>
        </p:nvSpPr>
        <p:spPr>
          <a:xfrm>
            <a:off x="698500" y="5364480"/>
            <a:ext cx="11849100"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04800" indent="-304800" algn="l">
              <a:defRPr sz="2400">
                <a:latin typeface="Myriad Pro"/>
                <a:ea typeface="Myriad Pro"/>
                <a:cs typeface="Myriad Pro"/>
                <a:sym typeface="Myriad Pro"/>
              </a:defRPr>
            </a:pPr>
            <a:r>
              <a:t>	</a:t>
            </a:r>
            <a:r>
              <a:t>An amazing moisturizer, coconut oil helps relieve skin dryness from eczema, sunburn, or low humidity</a:t>
            </a:r>
          </a:p>
        </p:txBody>
      </p:sp>
      <p:sp>
        <p:nvSpPr>
          <p:cNvPr id="143" name="Shape 143"/>
          <p:cNvSpPr/>
          <p:nvPr/>
        </p:nvSpPr>
        <p:spPr>
          <a:xfrm>
            <a:off x="698500" y="6310630"/>
            <a:ext cx="11849100"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04800" indent="-304800" algn="l">
              <a:defRPr sz="2400">
                <a:latin typeface="Myriad Pro"/>
                <a:ea typeface="Myriad Pro"/>
                <a:cs typeface="Myriad Pro"/>
                <a:sym typeface="Myriad Pro"/>
              </a:defRPr>
            </a:pPr>
            <a:r>
              <a:t>	</a:t>
            </a:r>
            <a:r>
              <a:t>The best massage oil as it melts at 76° F or above, it creates a sensual experience when it touches your skin</a:t>
            </a:r>
          </a:p>
        </p:txBody>
      </p:sp>
      <p:sp>
        <p:nvSpPr>
          <p:cNvPr id="144" name="Shape 144"/>
          <p:cNvSpPr/>
          <p:nvPr/>
        </p:nvSpPr>
        <p:spPr>
          <a:xfrm>
            <a:off x="698500" y="7332980"/>
            <a:ext cx="11849100"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04800" indent="-304800" algn="l">
              <a:defRPr sz="2400">
                <a:latin typeface="Myriad Pro"/>
                <a:ea typeface="Myriad Pro"/>
                <a:cs typeface="Myriad Pro"/>
                <a:sym typeface="Myriad Pro"/>
              </a:defRPr>
            </a:pPr>
            <a:r>
              <a:t>	</a:t>
            </a:r>
            <a:r>
              <a:t>Great for shaving, it helps reduce ingrown hairs, cuts, and abrasions while leaving your skin baby soft</a:t>
            </a:r>
          </a:p>
        </p:txBody>
      </p:sp>
      <p:sp>
        <p:nvSpPr>
          <p:cNvPr id="145" name="Shape 145"/>
          <p:cNvSpPr/>
          <p:nvPr/>
        </p:nvSpPr>
        <p:spPr>
          <a:xfrm>
            <a:off x="698500" y="8393430"/>
            <a:ext cx="11849100"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04800" indent="-304800" algn="l">
              <a:defRPr sz="2400">
                <a:latin typeface="Myriad Pro"/>
                <a:ea typeface="Myriad Pro"/>
                <a:cs typeface="Myriad Pro"/>
                <a:sym typeface="Myriad Pro"/>
              </a:defRPr>
            </a:pPr>
            <a:r>
              <a:t>	</a:t>
            </a:r>
            <a:r>
              <a:t>May help prevent stretch marks when used liberally on belly and breasts during pregnancy.  Can also be used on tender breasts when nursing to help relieve discomfort</a:t>
            </a:r>
          </a:p>
        </p:txBody>
      </p:sp>
    </p:spTree>
  </p:cSld>
  <p:clrMapOvr>
    <a:masterClrMapping/>
  </p:clrMapOvr>
  <p:transition xmlns:p14="http://schemas.microsoft.com/office/powerpoint/2010/main" spd="med" advClick="1" p14:dur="1000"/>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4" name="Shape 394"/>
          <p:cNvSpPr/>
          <p:nvPr/>
        </p:nvSpPr>
        <p:spPr>
          <a:xfrm>
            <a:off x="2363530" y="647700"/>
            <a:ext cx="8287657" cy="163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lvl1pPr>
          </a:lstStyle>
          <a:p>
            <a:pPr/>
            <a:r>
              <a:t>Apothe Cherry</a:t>
            </a:r>
          </a:p>
        </p:txBody>
      </p:sp>
      <p:pic>
        <p:nvPicPr>
          <p:cNvPr id="395" name="Apothe-Cherry-16oz_F.png"/>
          <p:cNvPicPr>
            <a:picLocks noChangeAspect="1"/>
          </p:cNvPicPr>
          <p:nvPr/>
        </p:nvPicPr>
        <p:blipFill>
          <a:blip r:embed="rId2">
            <a:extLst/>
          </a:blip>
          <a:stretch>
            <a:fillRect/>
          </a:stretch>
        </p:blipFill>
        <p:spPr>
          <a:xfrm>
            <a:off x="838200" y="2864459"/>
            <a:ext cx="6350001" cy="6089042"/>
          </a:xfrm>
          <a:prstGeom prst="rect">
            <a:avLst/>
          </a:prstGeom>
          <a:ln w="88900">
            <a:miter lim="400000"/>
          </a:ln>
        </p:spPr>
      </p:pic>
      <p:pic>
        <p:nvPicPr>
          <p:cNvPr id="396" name="PHP-D2110-Apothe_Cherry_RD0415.jpg"/>
          <p:cNvPicPr>
            <a:picLocks noChangeAspect="1"/>
          </p:cNvPicPr>
          <p:nvPr/>
        </p:nvPicPr>
        <p:blipFill>
          <a:blip r:embed="rId3">
            <a:extLst/>
          </a:blip>
          <a:stretch>
            <a:fillRect/>
          </a:stretch>
        </p:blipFill>
        <p:spPr>
          <a:xfrm>
            <a:off x="6896100" y="2691060"/>
            <a:ext cx="3733800" cy="6249740"/>
          </a:xfrm>
          <a:prstGeom prst="rect">
            <a:avLst/>
          </a:prstGeom>
          <a:ln w="88900">
            <a:miter lim="400000"/>
          </a:ln>
        </p:spPr>
      </p:pic>
    </p:spTree>
  </p:cSld>
  <p:clrMapOvr>
    <a:masterClrMapping/>
  </p:clrMapOvr>
  <p:transition xmlns:p14="http://schemas.microsoft.com/office/powerpoint/2010/main" spd="med" advClick="1" p14:dur="1000"/>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8" name="Apothe-Cherry-16oz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399" name="Shape 399"/>
          <p:cNvSpPr/>
          <p:nvPr/>
        </p:nvSpPr>
        <p:spPr>
          <a:xfrm>
            <a:off x="832174" y="3948430"/>
            <a:ext cx="11315701"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a:ea typeface="Myriad Pro"/>
                <a:cs typeface="Myriad Pro"/>
                <a:sym typeface="Myriad Pro"/>
              </a:defRPr>
            </a:pPr>
            <a:r>
              <a:rPr>
                <a:latin typeface="Myriad Pro Semibold"/>
                <a:ea typeface="Myriad Pro Semibold"/>
                <a:cs typeface="Myriad Pro Semibold"/>
                <a:sym typeface="Myriad Pro Semibold"/>
              </a:rPr>
              <a:t>What it is:</a:t>
            </a:r>
            <a:r>
              <a:t> Purium`s Apothe-Cherry is a liquid extract that condenses the nutritional potency of 30 tart cherries into 1 oz.</a:t>
            </a:r>
          </a:p>
        </p:txBody>
      </p:sp>
      <p:sp>
        <p:nvSpPr>
          <p:cNvPr id="400" name="Shape 400"/>
          <p:cNvSpPr/>
          <p:nvPr/>
        </p:nvSpPr>
        <p:spPr>
          <a:xfrm>
            <a:off x="3194637" y="837912"/>
            <a:ext cx="6244318"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Apothe Cherry</a:t>
            </a:r>
          </a:p>
        </p:txBody>
      </p:sp>
      <p:sp>
        <p:nvSpPr>
          <p:cNvPr id="401" name="Shape 401"/>
          <p:cNvSpPr/>
          <p:nvPr/>
        </p:nvSpPr>
        <p:spPr>
          <a:xfrm>
            <a:off x="993847" y="5758180"/>
            <a:ext cx="11023601"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Semibold"/>
                <a:ea typeface="Myriad Pro Semibold"/>
                <a:cs typeface="Myriad Pro Semibold"/>
                <a:sym typeface="Myriad Pro Semibold"/>
              </a:defRPr>
            </a:pPr>
            <a:r>
              <a:t>Benefits:</a:t>
            </a:r>
            <a:endParaRPr>
              <a:latin typeface="Myriad Pro"/>
              <a:ea typeface="Myriad Pro"/>
              <a:cs typeface="Myriad Pro"/>
              <a:sym typeface="Myriad Pro"/>
            </a:endParaRP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Contains melatonin, which may help balance circadian rhythms for proper sleep</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May support healthy joint function</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Promotes healthy uric acid metabolism</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Is a rich source of anti-oxidants</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Can help prevent or even reverse premature aging</a:t>
            </a:r>
          </a:p>
        </p:txBody>
      </p:sp>
    </p:spTree>
  </p:cSld>
  <p:clrMapOvr>
    <a:masterClrMapping/>
  </p:clrMapOvr>
  <p:transition xmlns:p14="http://schemas.microsoft.com/office/powerpoint/2010/main" spd="med" advClick="1" p14:dur="1000"/>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3" name="Apothe-Cherry-16oz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404" name="Shape 404"/>
          <p:cNvSpPr/>
          <p:nvPr/>
        </p:nvSpPr>
        <p:spPr>
          <a:xfrm>
            <a:off x="3194637" y="837912"/>
            <a:ext cx="6244318"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Apothe Cherry</a:t>
            </a:r>
          </a:p>
        </p:txBody>
      </p:sp>
      <p:sp>
        <p:nvSpPr>
          <p:cNvPr id="405" name="Shape 405"/>
          <p:cNvSpPr/>
          <p:nvPr/>
        </p:nvSpPr>
        <p:spPr>
          <a:xfrm>
            <a:off x="570030" y="4018280"/>
            <a:ext cx="11849101"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Researchers at the Human Aging Institute found that when 5,000 ORAC units a day are consumed through food, the risk of disease and premature aging are substantially reduced. We`ve captured the health-promoting benefits of tart cherries in the most nutritionally potent fruit juice available- each delicious serving contains over 7000 ORAC units.</a:t>
            </a:r>
          </a:p>
        </p:txBody>
      </p:sp>
      <p:sp>
        <p:nvSpPr>
          <p:cNvPr id="406" name="Shape 406"/>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407" name="Shape 407"/>
          <p:cNvSpPr/>
          <p:nvPr/>
        </p:nvSpPr>
        <p:spPr>
          <a:xfrm>
            <a:off x="571500" y="6672580"/>
            <a:ext cx="11849100" cy="18821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Tart cherries were once only used to make pies and, due to their tart taste, the bakers replaced some of the juice with sugar. Not until university empirical studies showing the benefits of consuming tart cherries began to surface did we realize that tart cherry eaters had far less gout and arthritis than those who didn`t eat any at all.</a:t>
            </a:r>
          </a:p>
        </p:txBody>
      </p:sp>
    </p:spTree>
  </p:cSld>
  <p:clrMapOvr>
    <a:masterClrMapping/>
  </p:clrMapOvr>
  <p:transition xmlns:p14="http://schemas.microsoft.com/office/powerpoint/2010/main" spd="med" advClick="1" p14:dur="1000"/>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9" name="Apothe-Cherry-16oz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410" name="Shape 410"/>
          <p:cNvSpPr/>
          <p:nvPr/>
        </p:nvSpPr>
        <p:spPr>
          <a:xfrm>
            <a:off x="3194637" y="837912"/>
            <a:ext cx="6244318"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Apothe Cherry</a:t>
            </a:r>
          </a:p>
        </p:txBody>
      </p:sp>
      <p:sp>
        <p:nvSpPr>
          <p:cNvPr id="411" name="Shape 411"/>
          <p:cNvSpPr/>
          <p:nvPr/>
        </p:nvSpPr>
        <p:spPr>
          <a:xfrm>
            <a:off x="570030" y="4126230"/>
            <a:ext cx="11849101" cy="4089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Has more ellagic acid than pomegranates</a:t>
            </a:r>
          </a:p>
        </p:txBody>
      </p:sp>
      <p:sp>
        <p:nvSpPr>
          <p:cNvPr id="412" name="Shape 412"/>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413" name="Shape 413"/>
          <p:cNvSpPr/>
          <p:nvPr/>
        </p:nvSpPr>
        <p:spPr>
          <a:xfrm>
            <a:off x="571500" y="5110480"/>
            <a:ext cx="11849100" cy="4089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More anthocyanins than blueberries</a:t>
            </a:r>
          </a:p>
        </p:txBody>
      </p:sp>
      <p:sp>
        <p:nvSpPr>
          <p:cNvPr id="414" name="Shape 414"/>
          <p:cNvSpPr/>
          <p:nvPr/>
        </p:nvSpPr>
        <p:spPr>
          <a:xfrm>
            <a:off x="571500" y="6209030"/>
            <a:ext cx="11849100" cy="4089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Higher ORAC rating than acai</a:t>
            </a:r>
          </a:p>
        </p:txBody>
      </p:sp>
      <p:sp>
        <p:nvSpPr>
          <p:cNvPr id="415" name="Shape 415"/>
          <p:cNvSpPr/>
          <p:nvPr/>
        </p:nvSpPr>
        <p:spPr>
          <a:xfrm>
            <a:off x="571500" y="7301230"/>
            <a:ext cx="11849100" cy="4089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Better for gout than black cherry</a:t>
            </a:r>
          </a:p>
        </p:txBody>
      </p:sp>
      <p:sp>
        <p:nvSpPr>
          <p:cNvPr id="416" name="Shape 416"/>
          <p:cNvSpPr/>
          <p:nvPr/>
        </p:nvSpPr>
        <p:spPr>
          <a:xfrm>
            <a:off x="571500" y="8393430"/>
            <a:ext cx="11849100" cy="4089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Far more scientific validation than goji, mangosteen, or noni</a:t>
            </a:r>
          </a:p>
        </p:txBody>
      </p:sp>
    </p:spTree>
  </p:cSld>
  <p:clrMapOvr>
    <a:masterClrMapping/>
  </p:clrMapOvr>
  <p:transition xmlns:p14="http://schemas.microsoft.com/office/powerpoint/2010/main" spd="med" advClick="1" p14:dur="1000"/>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8" name="Apothe-Cherry-16oz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419" name="Shape 419"/>
          <p:cNvSpPr/>
          <p:nvPr/>
        </p:nvSpPr>
        <p:spPr>
          <a:xfrm>
            <a:off x="3194637" y="837912"/>
            <a:ext cx="6244318"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Apothe Cherry</a:t>
            </a:r>
          </a:p>
        </p:txBody>
      </p:sp>
      <p:sp>
        <p:nvSpPr>
          <p:cNvPr id="420" name="Shape 420"/>
          <p:cNvSpPr/>
          <p:nvPr/>
        </p:nvSpPr>
        <p:spPr>
          <a:xfrm>
            <a:off x="570030" y="4932680"/>
            <a:ext cx="11849101" cy="2250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i="1" sz="2400">
                <a:latin typeface="Myriad Pro"/>
                <a:ea typeface="Myriad Pro"/>
                <a:cs typeface="Myriad Pro"/>
                <a:sym typeface="Myriad Pro"/>
              </a:defRPr>
            </a:pPr>
            <a:r>
              <a:t>My grandmother always used black cherries to help control my grandfathers gout, I remember her counting out 100 cherries just as her grandmother had done for her father, today science shows us that sour / tart cherries contain 3 - 5 X more of the phytochemicals that grandma was seeking. Each ounce of our Apothe-Cherry is equal to the juice from 33 sour cherries and more than 100 black cherries; my grandma would be proud.</a:t>
            </a:r>
            <a:endParaRPr i="0"/>
          </a:p>
          <a:p>
            <a:pPr algn="l">
              <a:defRPr sz="2400">
                <a:latin typeface="Myriad Pro"/>
                <a:ea typeface="Myriad Pro"/>
                <a:cs typeface="Myriad Pro"/>
                <a:sym typeface="Myriad Pro"/>
              </a:defRPr>
            </a:pPr>
            <a:r>
              <a:t>- Dave Sandoval</a:t>
            </a:r>
          </a:p>
        </p:txBody>
      </p:sp>
      <p:sp>
        <p:nvSpPr>
          <p:cNvPr id="421" name="Shape 421"/>
          <p:cNvSpPr/>
          <p:nvPr/>
        </p:nvSpPr>
        <p:spPr>
          <a:xfrm>
            <a:off x="1270000" y="4108450"/>
            <a:ext cx="3080003" cy="863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Final word from Dave:</a:t>
            </a:r>
          </a:p>
        </p:txBody>
      </p:sp>
    </p:spTree>
  </p:cSld>
  <p:clrMapOvr>
    <a:masterClrMapping/>
  </p:clrMapOvr>
  <p:transition xmlns:p14="http://schemas.microsoft.com/office/powerpoint/2010/main" spd="med" advClick="1" p14:dur="1000"/>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3" name="C-From-Nature-270cap_F.png"/>
          <p:cNvPicPr>
            <a:picLocks noChangeAspect="1"/>
          </p:cNvPicPr>
          <p:nvPr/>
        </p:nvPicPr>
        <p:blipFill>
          <a:blip r:embed="rId2">
            <a:extLst/>
          </a:blip>
          <a:stretch>
            <a:fillRect/>
          </a:stretch>
        </p:blipFill>
        <p:spPr>
          <a:xfrm>
            <a:off x="-279400" y="2762858"/>
            <a:ext cx="6350001" cy="6089043"/>
          </a:xfrm>
          <a:prstGeom prst="rect">
            <a:avLst/>
          </a:prstGeom>
          <a:ln w="88900">
            <a:miter lim="400000"/>
          </a:ln>
        </p:spPr>
      </p:pic>
      <p:sp>
        <p:nvSpPr>
          <p:cNvPr id="424" name="Shape 424"/>
          <p:cNvSpPr/>
          <p:nvPr/>
        </p:nvSpPr>
        <p:spPr>
          <a:xfrm>
            <a:off x="2450420" y="647700"/>
            <a:ext cx="8113870" cy="163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lvl1pPr>
          </a:lstStyle>
          <a:p>
            <a:pPr/>
            <a:r>
              <a:t>C From Nature</a:t>
            </a:r>
          </a:p>
        </p:txBody>
      </p:sp>
      <p:pic>
        <p:nvPicPr>
          <p:cNvPr id="425" name="PHP-D2031-C_from_Nature_270ct-RD1214.jpg"/>
          <p:cNvPicPr>
            <a:picLocks noChangeAspect="1"/>
          </p:cNvPicPr>
          <p:nvPr/>
        </p:nvPicPr>
        <p:blipFill>
          <a:blip r:embed="rId3">
            <a:extLst/>
          </a:blip>
          <a:stretch>
            <a:fillRect/>
          </a:stretch>
        </p:blipFill>
        <p:spPr>
          <a:xfrm>
            <a:off x="6261100" y="3175000"/>
            <a:ext cx="5181990" cy="5283200"/>
          </a:xfrm>
          <a:prstGeom prst="rect">
            <a:avLst/>
          </a:prstGeom>
          <a:ln w="88900">
            <a:miter lim="400000"/>
          </a:ln>
        </p:spPr>
      </p:pic>
    </p:spTree>
  </p:cSld>
  <p:clrMapOvr>
    <a:masterClrMapping/>
  </p:clrMapOvr>
  <p:transition xmlns:p14="http://schemas.microsoft.com/office/powerpoint/2010/main" spd="med" advClick="1" p14:dur="1000"/>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7" name="C-From-Nature-270cap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428" name="Shape 428"/>
          <p:cNvSpPr/>
          <p:nvPr/>
        </p:nvSpPr>
        <p:spPr>
          <a:xfrm>
            <a:off x="832174" y="3448050"/>
            <a:ext cx="11315701" cy="1231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a:ea typeface="Myriad Pro"/>
                <a:cs typeface="Myriad Pro"/>
                <a:sym typeface="Myriad Pro"/>
              </a:defRPr>
            </a:pPr>
            <a:r>
              <a:rPr>
                <a:latin typeface="Myriad Pro Semibold"/>
                <a:ea typeface="Myriad Pro Semibold"/>
                <a:cs typeface="Myriad Pro Semibold"/>
                <a:sym typeface="Myriad Pro Semibold"/>
              </a:rPr>
              <a:t>What it is:</a:t>
            </a:r>
            <a:r>
              <a:t> A proprietary blend of the most potent </a:t>
            </a:r>
            <a:r>
              <a:rPr u="sng"/>
              <a:t>whole</a:t>
            </a:r>
            <a:r>
              <a:t> food sources of natural vitamin C.</a:t>
            </a:r>
          </a:p>
        </p:txBody>
      </p:sp>
      <p:sp>
        <p:nvSpPr>
          <p:cNvPr id="429" name="Shape 429"/>
          <p:cNvSpPr/>
          <p:nvPr/>
        </p:nvSpPr>
        <p:spPr>
          <a:xfrm>
            <a:off x="3259806" y="837912"/>
            <a:ext cx="6113978"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C From Nature</a:t>
            </a:r>
          </a:p>
        </p:txBody>
      </p:sp>
      <p:sp>
        <p:nvSpPr>
          <p:cNvPr id="430" name="Shape 430"/>
          <p:cNvSpPr/>
          <p:nvPr/>
        </p:nvSpPr>
        <p:spPr>
          <a:xfrm>
            <a:off x="993847" y="5378450"/>
            <a:ext cx="11023601" cy="196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a:ea typeface="Myriad Pro"/>
                <a:cs typeface="Myriad Pro"/>
                <a:sym typeface="Myriad Pro"/>
              </a:defRPr>
            </a:pPr>
            <a:r>
              <a:rPr>
                <a:latin typeface="Myriad Pro Semibold"/>
                <a:ea typeface="Myriad Pro Semibold"/>
                <a:cs typeface="Myriad Pro Semibold"/>
                <a:sym typeface="Myriad Pro Semibold"/>
              </a:rPr>
              <a:t>Benefits:</a:t>
            </a:r>
            <a:r>
              <a:t> </a:t>
            </a:r>
          </a:p>
          <a:p>
            <a:pPr algn="l">
              <a:defRPr sz="2400">
                <a:latin typeface="Myriad Pro"/>
                <a:ea typeface="Myriad Pro"/>
                <a:cs typeface="Myriad Pro"/>
                <a:sym typeface="Myriad Pro"/>
              </a:defRPr>
            </a:pPr>
            <a:r>
              <a:t>  1   May help support a healthy immune system and reduce the onset of colds or the      flu and/or aging related degeneration of health.</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p>
        </p:txBody>
      </p:sp>
    </p:spTree>
  </p:cSld>
  <p:clrMapOvr>
    <a:masterClrMapping/>
  </p:clrMapOvr>
  <p:transition xmlns:p14="http://schemas.microsoft.com/office/powerpoint/2010/main" spd="med" advClick="1" p14:dur="1000"/>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2" name="C-From-Nature-270cap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433" name="Shape 433"/>
          <p:cNvSpPr/>
          <p:nvPr/>
        </p:nvSpPr>
        <p:spPr>
          <a:xfrm>
            <a:off x="3259806" y="837912"/>
            <a:ext cx="6113978"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C From Nature</a:t>
            </a:r>
          </a:p>
        </p:txBody>
      </p:sp>
      <p:sp>
        <p:nvSpPr>
          <p:cNvPr id="434" name="Shape 434"/>
          <p:cNvSpPr/>
          <p:nvPr/>
        </p:nvSpPr>
        <p:spPr>
          <a:xfrm>
            <a:off x="570030" y="3797300"/>
            <a:ext cx="11849101" cy="381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Amalaki or Amla berry</a:t>
            </a:r>
            <a:r>
              <a:t> has been used for centuries. It was featured in a 7th century Ayurvedic medical text as the best medicine to prevent aging. In traditional Ayurvedic medicine it is also known for its` immune-enhancing benefits and as a general tonic for optimal health. Amla has been specifically indicated for people with anemia, asthma, bleeding gums, diabetes, colds, chronic lung disease, hyperlipidemia, yeast infections, scurvy, and cancer to use for treatment and prevention. It is an ancient Indian berry, `Amalaki`, is a source of vitamin C that is 12 times more assimilable than synthetic ascorbic acid. There is no better source of natural vitamin C than Amalaki- AKA Amla berry.</a:t>
            </a:r>
          </a:p>
        </p:txBody>
      </p:sp>
      <p:sp>
        <p:nvSpPr>
          <p:cNvPr id="435" name="Shape 435"/>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436" name="Shape 436"/>
          <p:cNvSpPr/>
          <p:nvPr/>
        </p:nvSpPr>
        <p:spPr>
          <a:xfrm>
            <a:off x="571500" y="7677150"/>
            <a:ext cx="11849100" cy="233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Acerola cherry</a:t>
            </a:r>
            <a:r>
              <a:t> is known to reduce inflammation, prevent and treat upper respiratory infection, stimulate the immune system, and act as a potent antioxidant. The fruit of the Acerola Cherry tree can contain up to 400mg of Vitamin C per gram of fresh berry compared to 5mg in a peeled orange.</a:t>
            </a:r>
          </a:p>
          <a:p>
            <a:pPr lvl="5" algn="l">
              <a:tabLst>
                <a:tab pos="139700" algn="l"/>
                <a:tab pos="457200" algn="l"/>
              </a:tabLst>
              <a:defRPr sz="2400">
                <a:latin typeface="Myriad Pro"/>
                <a:ea typeface="Myriad Pro"/>
                <a:cs typeface="Myriad Pro"/>
                <a:sym typeface="Myriad Pro"/>
              </a:defRPr>
            </a:pPr>
          </a:p>
        </p:txBody>
      </p:sp>
    </p:spTree>
  </p:cSld>
  <p:clrMapOvr>
    <a:masterClrMapping/>
  </p:clrMapOvr>
  <p:transition xmlns:p14="http://schemas.microsoft.com/office/powerpoint/2010/main" spd="med" advClick="1" p14:dur="1000"/>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8" name="C-From-Nature-270cap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439" name="Shape 439"/>
          <p:cNvSpPr/>
          <p:nvPr/>
        </p:nvSpPr>
        <p:spPr>
          <a:xfrm>
            <a:off x="3259806" y="837912"/>
            <a:ext cx="6113978"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C From Nature</a:t>
            </a:r>
          </a:p>
        </p:txBody>
      </p:sp>
      <p:sp>
        <p:nvSpPr>
          <p:cNvPr id="440" name="Shape 440"/>
          <p:cNvSpPr/>
          <p:nvPr/>
        </p:nvSpPr>
        <p:spPr>
          <a:xfrm>
            <a:off x="570030" y="3898900"/>
            <a:ext cx="11849101" cy="307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Camu-camu</a:t>
            </a:r>
            <a:r>
              <a:t> berry is a source of phosphorous, calcium, potassium, iron, the amino acids serine, Valine, and Leucine. Many have used camu-camu to support the immune system, maintain excellent eyesight, create beautiful skin, and help maintain optimal clarity of mind in times of stress and anxiety. It is a great source of antioxidants and is an anti-viral. In studies of botanicals camu-camu ranked #1 related to 12 common ailments that included colds and migraine headaches. Native to the Amazon River Region, Camu Camu has over 100 times the amount of Vitamin C per gram than an orange.</a:t>
            </a:r>
          </a:p>
        </p:txBody>
      </p:sp>
      <p:sp>
        <p:nvSpPr>
          <p:cNvPr id="441" name="Shape 441"/>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442" name="Shape 442"/>
          <p:cNvSpPr/>
          <p:nvPr/>
        </p:nvSpPr>
        <p:spPr>
          <a:xfrm>
            <a:off x="571500" y="7067550"/>
            <a:ext cx="11849100" cy="307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Rose hips</a:t>
            </a:r>
            <a:r>
              <a:t> are available throughout the USA. As their name implies, they come from the rose plant - they`re what remains after the petals fall off. Rose hips have been used as a source of nutrition for centuries and are a highly recognized source of vitamin C, they also contain vitamins E and K, and the B vitamins riboflavin and folate. Rose Hips have 20-40 times more Vitamin C than citrus fruit and is very rich in Bioflavonoids, which are vital to build and strengthen your body.</a:t>
            </a:r>
          </a:p>
          <a:p>
            <a:pPr lvl="6" algn="l">
              <a:tabLst>
                <a:tab pos="139700" algn="l"/>
                <a:tab pos="457200" algn="l"/>
              </a:tabLst>
              <a:defRPr sz="2400">
                <a:latin typeface="Myriad Pro"/>
                <a:ea typeface="Myriad Pro"/>
                <a:cs typeface="Myriad Pro"/>
                <a:sym typeface="Myriad Pro"/>
              </a:defRPr>
            </a:pPr>
          </a:p>
        </p:txBody>
      </p:sp>
    </p:spTree>
  </p:cSld>
  <p:clrMapOvr>
    <a:masterClrMapping/>
  </p:clrMapOvr>
  <p:transition xmlns:p14="http://schemas.microsoft.com/office/powerpoint/2010/main" spd="med" advClick="1" p14:dur="1000"/>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4" name="C-From-Nature-270cap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445" name="Shape 445"/>
          <p:cNvSpPr/>
          <p:nvPr/>
        </p:nvSpPr>
        <p:spPr>
          <a:xfrm>
            <a:off x="3259806" y="837912"/>
            <a:ext cx="6113978"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C From Nature</a:t>
            </a:r>
          </a:p>
        </p:txBody>
      </p:sp>
      <p:sp>
        <p:nvSpPr>
          <p:cNvPr id="446" name="Shape 446"/>
          <p:cNvSpPr/>
          <p:nvPr/>
        </p:nvSpPr>
        <p:spPr>
          <a:xfrm>
            <a:off x="570030" y="4584700"/>
            <a:ext cx="11849101" cy="307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rPr>
                <a:latin typeface="Myriad Pro Semibold"/>
                <a:ea typeface="Myriad Pro Semibold"/>
                <a:cs typeface="Myriad Pro Semibold"/>
                <a:sym typeface="Myriad Pro Semibold"/>
              </a:rPr>
              <a:t>Citrus Bioflavonoids</a:t>
            </a:r>
            <a:r>
              <a:t> help create collagen, help our bodies utilize vitamin C and keep our skin and connective tissues firm. These compounds are thought to work by strengthening the walls of the blood vessels and are widely used in Europe to treat diseases of the blood vessels and lymph, including hemorrhoids, chronic venous insufficiency, leg ulcers, easy bruising, nosebleeds, and lymphedema following breast cancer surgery. These substances found in citrus fruits have been shown in numerous studies to treat diseases of the blood vessels and the lymphatic system.</a:t>
            </a:r>
          </a:p>
        </p:txBody>
      </p:sp>
      <p:sp>
        <p:nvSpPr>
          <p:cNvPr id="447" name="Shape 447"/>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nvSpPr>
        <p:spPr>
          <a:xfrm>
            <a:off x="2886908" y="647700"/>
            <a:ext cx="7240895" cy="163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lvl1pPr>
          </a:lstStyle>
          <a:p>
            <a:pPr/>
            <a:r>
              <a:t>Revive-It-All</a:t>
            </a:r>
          </a:p>
        </p:txBody>
      </p:sp>
      <p:pic>
        <p:nvPicPr>
          <p:cNvPr id="148" name="Revive-it-all-90caps_F.png"/>
          <p:cNvPicPr>
            <a:picLocks noChangeAspect="1"/>
          </p:cNvPicPr>
          <p:nvPr/>
        </p:nvPicPr>
        <p:blipFill>
          <a:blip r:embed="rId2">
            <a:extLst/>
          </a:blip>
          <a:stretch>
            <a:fillRect/>
          </a:stretch>
        </p:blipFill>
        <p:spPr>
          <a:xfrm>
            <a:off x="0" y="2501900"/>
            <a:ext cx="6344013" cy="6083300"/>
          </a:xfrm>
          <a:prstGeom prst="rect">
            <a:avLst/>
          </a:prstGeom>
          <a:ln w="88900">
            <a:miter lim="400000"/>
          </a:ln>
        </p:spPr>
      </p:pic>
      <p:pic>
        <p:nvPicPr>
          <p:cNvPr id="149" name="PHP-ReviveItAll-90-Cap.png"/>
          <p:cNvPicPr>
            <a:picLocks noChangeAspect="1"/>
          </p:cNvPicPr>
          <p:nvPr/>
        </p:nvPicPr>
        <p:blipFill>
          <a:blip r:embed="rId3">
            <a:extLst/>
          </a:blip>
          <a:stretch>
            <a:fillRect/>
          </a:stretch>
        </p:blipFill>
        <p:spPr>
          <a:xfrm>
            <a:off x="6172200" y="3641343"/>
            <a:ext cx="5486401" cy="4334257"/>
          </a:xfrm>
          <a:prstGeom prst="rect">
            <a:avLst/>
          </a:prstGeom>
          <a:ln w="88900">
            <a:miter lim="400000"/>
          </a:ln>
        </p:spPr>
      </p:pic>
    </p:spTree>
  </p:cSld>
  <p:clrMapOvr>
    <a:masterClrMapping/>
  </p:clrMapOvr>
  <p:transition xmlns:p14="http://schemas.microsoft.com/office/powerpoint/2010/main" spd="med" advClick="1" p14:dur="1000"/>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9" name="C-From-Nature-270cap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450" name="Shape 450"/>
          <p:cNvSpPr/>
          <p:nvPr/>
        </p:nvSpPr>
        <p:spPr>
          <a:xfrm>
            <a:off x="4324756" y="837912"/>
            <a:ext cx="3984082"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Aloe Vera</a:t>
            </a:r>
          </a:p>
        </p:txBody>
      </p:sp>
      <p:sp>
        <p:nvSpPr>
          <p:cNvPr id="451" name="Shape 451"/>
          <p:cNvSpPr/>
          <p:nvPr/>
        </p:nvSpPr>
        <p:spPr>
          <a:xfrm>
            <a:off x="570030" y="4805680"/>
            <a:ext cx="11849101" cy="29870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i="1" sz="2400">
                <a:latin typeface="Myriad Pro"/>
                <a:ea typeface="Myriad Pro"/>
                <a:cs typeface="Myriad Pro"/>
                <a:sym typeface="Myriad Pro"/>
              </a:defRPr>
            </a:pPr>
            <a:r>
              <a:t>Sailors returning from long voyages often suffered from scurvy; a lack of the nutrient vitamin C. If you had scurvy today and you sought out vitamin C from your nutrition store, your scurvy would not go away because today "ascorbic acid" is being sold as vitamin C even though it contains none of the nutrient by the same name. Ascorbic acid is an antioxidant created by nature to protect the nutrient vitamin C and today is synthetically manufactured from GMO corn and does not resemble the nutrient our body craves at all. We provide nature`s purest form of the vitamin C complex.</a:t>
            </a:r>
            <a:endParaRPr i="0"/>
          </a:p>
          <a:p>
            <a:pPr algn="l">
              <a:defRPr sz="2400">
                <a:latin typeface="Myriad Pro"/>
                <a:ea typeface="Myriad Pro"/>
                <a:cs typeface="Myriad Pro"/>
                <a:sym typeface="Myriad Pro"/>
              </a:defRPr>
            </a:pPr>
            <a:r>
              <a:t>- Dave Sandoval</a:t>
            </a:r>
          </a:p>
        </p:txBody>
      </p:sp>
      <p:sp>
        <p:nvSpPr>
          <p:cNvPr id="452" name="Shape 452"/>
          <p:cNvSpPr/>
          <p:nvPr/>
        </p:nvSpPr>
        <p:spPr>
          <a:xfrm>
            <a:off x="1270000" y="4108450"/>
            <a:ext cx="3080003" cy="863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Final word from Dave:</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nvSpPr>
        <p:spPr>
          <a:xfrm>
            <a:off x="832174" y="3624580"/>
            <a:ext cx="11315701" cy="151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a:ea typeface="Myriad Pro"/>
                <a:cs typeface="Myriad Pro"/>
                <a:sym typeface="Myriad Pro"/>
              </a:defRPr>
            </a:pPr>
            <a:r>
              <a:rPr>
                <a:latin typeface="Myriad Pro Semibold"/>
                <a:ea typeface="Myriad Pro Semibold"/>
                <a:cs typeface="Myriad Pro Semibold"/>
                <a:sym typeface="Myriad Pro Semibold"/>
              </a:rPr>
              <a:t>What it is:</a:t>
            </a:r>
            <a:r>
              <a:t> A scientifically combined proprietary blend of herbs and whole foods designed to help improve circulation, cognition, memory, and other age-related degeneration.</a:t>
            </a:r>
          </a:p>
        </p:txBody>
      </p:sp>
      <p:sp>
        <p:nvSpPr>
          <p:cNvPr id="152" name="Shape 152"/>
          <p:cNvSpPr/>
          <p:nvPr/>
        </p:nvSpPr>
        <p:spPr>
          <a:xfrm>
            <a:off x="3587171" y="837912"/>
            <a:ext cx="5459246"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Revive-It-All</a:t>
            </a:r>
          </a:p>
        </p:txBody>
      </p:sp>
      <p:sp>
        <p:nvSpPr>
          <p:cNvPr id="153" name="Shape 153"/>
          <p:cNvSpPr/>
          <p:nvPr/>
        </p:nvSpPr>
        <p:spPr>
          <a:xfrm>
            <a:off x="993847" y="5942330"/>
            <a:ext cx="11023601" cy="18821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latin typeface="Myriad Pro Semibold"/>
                <a:ea typeface="Myriad Pro Semibold"/>
                <a:cs typeface="Myriad Pro Semibold"/>
                <a:sym typeface="Myriad Pro Semibold"/>
              </a:defRPr>
            </a:pPr>
            <a:r>
              <a:t>Benefits:</a:t>
            </a:r>
            <a:endParaRPr>
              <a:latin typeface="Myriad Pro"/>
              <a:ea typeface="Myriad Pro"/>
              <a:cs typeface="Myriad Pro"/>
              <a:sym typeface="Myriad Pro"/>
            </a:endParaRP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Can help improve mood, memory, and cognition</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May help increase energy and vigor</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Can enhance circulation</a:t>
            </a:r>
          </a:p>
          <a:p>
            <a:pPr marL="457200" indent="-317500" algn="l">
              <a:buSzPct val="100000"/>
              <a:buAutoNum type="arabicPeriod" startAt="1"/>
              <a:tabLst>
                <a:tab pos="139700" algn="l"/>
                <a:tab pos="457200" algn="l"/>
              </a:tabLst>
              <a:defRPr sz="2400">
                <a:latin typeface="Myriad Pro"/>
                <a:ea typeface="Myriad Pro"/>
                <a:cs typeface="Myriad Pro"/>
                <a:sym typeface="Myriad Pro"/>
              </a:defRPr>
            </a:pPr>
            <a:r>
              <a:t>May support lower blood pressure</a:t>
            </a:r>
          </a:p>
        </p:txBody>
      </p:sp>
      <p:pic>
        <p:nvPicPr>
          <p:cNvPr id="154" name="Revive-it-all-90caps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nvSpPr>
        <p:spPr>
          <a:xfrm>
            <a:off x="3587171" y="837912"/>
            <a:ext cx="5459246"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Revive-It-All</a:t>
            </a:r>
          </a:p>
        </p:txBody>
      </p:sp>
      <p:pic>
        <p:nvPicPr>
          <p:cNvPr id="157" name="Revive-it-all-90caps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158" name="Shape 158"/>
          <p:cNvSpPr/>
          <p:nvPr/>
        </p:nvSpPr>
        <p:spPr>
          <a:xfrm>
            <a:off x="570030" y="3821430"/>
            <a:ext cx="11849101" cy="55651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According to a study at the University of California, Berkeley, dated February 19, 2002, two dietary supplements put the spark into aging rats and might do the same for people. Doctor and Researcher Bruce Ames, and others observed reversal in memory loss, increased vigor, and increased energy in the animals that were taking Acetyl L-carnitine with Alpha Lipoic Acid. Their conclusion, if you tune up the mitochondria you may have a means of delaying at least the onset of a number of age-related problems that we encounter, and we can in some ways, hopefully, reverse what has already taken place. People use acetyl-L-carnitine to maintain their immune competence and reduce the formation of the aging pigment lipofuscin. The most important effect of acetyl L-carnitine, however, is to maintain the function of the cell`s energy powerhouse, the mitochondria. Published research continues to substantiate the multi-faceted benefits of this critical amino acid supplement. It has the ability to squeeze through even the narrowest of blood vessels to increase the supply of oxygen to the heart, brain, and all other body parts. This aids in mental functioning and helps to relieve muscle pain.</a:t>
            </a:r>
          </a:p>
        </p:txBody>
      </p:sp>
      <p:sp>
        <p:nvSpPr>
          <p:cNvPr id="159" name="Shape 159"/>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nvSpPr>
        <p:spPr>
          <a:xfrm>
            <a:off x="3587171" y="837912"/>
            <a:ext cx="5459246"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Revive-It-All</a:t>
            </a:r>
          </a:p>
        </p:txBody>
      </p:sp>
      <p:pic>
        <p:nvPicPr>
          <p:cNvPr id="162" name="Revive-it-all-90caps_F.png"/>
          <p:cNvPicPr>
            <a:picLocks noChangeAspect="1"/>
          </p:cNvPicPr>
          <p:nvPr/>
        </p:nvPicPr>
        <p:blipFill>
          <a:blip r:embed="rId2">
            <a:extLst/>
          </a:blip>
          <a:stretch>
            <a:fillRect/>
          </a:stretch>
        </p:blipFill>
        <p:spPr>
          <a:xfrm>
            <a:off x="368300" y="315064"/>
            <a:ext cx="2413000" cy="2313837"/>
          </a:xfrm>
          <a:prstGeom prst="rect">
            <a:avLst/>
          </a:prstGeom>
          <a:ln w="88900">
            <a:miter lim="400000"/>
          </a:ln>
        </p:spPr>
      </p:pic>
      <p:sp>
        <p:nvSpPr>
          <p:cNvPr id="163" name="Shape 163"/>
          <p:cNvSpPr/>
          <p:nvPr/>
        </p:nvSpPr>
        <p:spPr>
          <a:xfrm>
            <a:off x="570030" y="3935730"/>
            <a:ext cx="11849101" cy="18821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Alpha Lipoic Acid is a powerful antioxidant that studies show may help reduce pain, burning, itching and numbness associated with nerve damage caused by diabetes. Studies also indicate that Alpha Lipoic Acid may speed the removal of glucose from the blood in people with Diabetes.</a:t>
            </a:r>
          </a:p>
        </p:txBody>
      </p:sp>
      <p:sp>
        <p:nvSpPr>
          <p:cNvPr id="164" name="Shape 164"/>
          <p:cNvSpPr/>
          <p:nvPr/>
        </p:nvSpPr>
        <p:spPr>
          <a:xfrm>
            <a:off x="1270000" y="3026136"/>
            <a:ext cx="2446020" cy="11486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atin typeface="Myriad Pro Semibold"/>
                <a:ea typeface="Myriad Pro Semibold"/>
                <a:cs typeface="Myriad Pro Semibold"/>
                <a:sym typeface="Myriad Pro Semibold"/>
              </a:defRPr>
            </a:lvl1pPr>
          </a:lstStyle>
          <a:p>
            <a:pPr/>
            <a:r>
              <a:t>Interesting Facts:</a:t>
            </a:r>
            <a:endParaRPr>
              <a:latin typeface="Myriad Pro"/>
              <a:ea typeface="Myriad Pro"/>
              <a:cs typeface="Myriad Pro"/>
              <a:sym typeface="Myriad Pro"/>
            </a:endParaRPr>
          </a:p>
        </p:txBody>
      </p:sp>
      <p:sp>
        <p:nvSpPr>
          <p:cNvPr id="165" name="Shape 165"/>
          <p:cNvSpPr/>
          <p:nvPr/>
        </p:nvSpPr>
        <p:spPr>
          <a:xfrm>
            <a:off x="571500" y="5815330"/>
            <a:ext cx="11849100" cy="1145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Alpha Lipoic Acid also ensures the proper functioning of two key enzymes that convert food into energy.</a:t>
            </a:r>
          </a:p>
        </p:txBody>
      </p:sp>
      <p:sp>
        <p:nvSpPr>
          <p:cNvPr id="166" name="Shape 166"/>
          <p:cNvSpPr/>
          <p:nvPr/>
        </p:nvSpPr>
        <p:spPr>
          <a:xfrm>
            <a:off x="571500" y="6951980"/>
            <a:ext cx="11849100" cy="151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Superoxide dismutase (SOD) is a vital endogenous antioxidant enzyme known to produce a wide range of health benefits. SOD`s actions against free radicals are paramount in prevention and treatment of disease and maintenance of cellular health.</a:t>
            </a:r>
          </a:p>
        </p:txBody>
      </p:sp>
      <p:sp>
        <p:nvSpPr>
          <p:cNvPr id="167" name="Shape 167"/>
          <p:cNvSpPr/>
          <p:nvPr/>
        </p:nvSpPr>
        <p:spPr>
          <a:xfrm>
            <a:off x="571500" y="8507730"/>
            <a:ext cx="11849100" cy="7772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tabLst>
                <a:tab pos="139700" algn="l"/>
                <a:tab pos="457200" algn="l"/>
              </a:tabLst>
              <a:defRPr sz="2400">
                <a:latin typeface="Myriad Pro"/>
                <a:ea typeface="Myriad Pro"/>
                <a:cs typeface="Myriad Pro"/>
                <a:sym typeface="Myriad Pro"/>
              </a:defRPr>
            </a:pPr>
            <a:r>
              <a:t>Decreased production of SOD contributes to aging and possible development of degenerative concerns.</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